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2"/>
  </p:notesMasterIdLst>
  <p:sldIdLst>
    <p:sldId id="257" r:id="rId2"/>
    <p:sldId id="453" r:id="rId3"/>
    <p:sldId id="277" r:id="rId4"/>
    <p:sldId id="431" r:id="rId5"/>
    <p:sldId id="432" r:id="rId6"/>
    <p:sldId id="433" r:id="rId7"/>
    <p:sldId id="417" r:id="rId8"/>
    <p:sldId id="434" r:id="rId9"/>
    <p:sldId id="260" r:id="rId10"/>
    <p:sldId id="429" r:id="rId11"/>
    <p:sldId id="438" r:id="rId12"/>
    <p:sldId id="423" r:id="rId13"/>
    <p:sldId id="439" r:id="rId14"/>
    <p:sldId id="441" r:id="rId15"/>
    <p:sldId id="424" r:id="rId16"/>
    <p:sldId id="448" r:id="rId17"/>
    <p:sldId id="428" r:id="rId18"/>
    <p:sldId id="449" r:id="rId19"/>
    <p:sldId id="450" r:id="rId20"/>
    <p:sldId id="452" r:id="rId21"/>
    <p:sldId id="444" r:id="rId22"/>
    <p:sldId id="442" r:id="rId23"/>
    <p:sldId id="443" r:id="rId24"/>
    <p:sldId id="425" r:id="rId25"/>
    <p:sldId id="455" r:id="rId26"/>
    <p:sldId id="456" r:id="rId27"/>
    <p:sldId id="427" r:id="rId28"/>
    <p:sldId id="426" r:id="rId29"/>
    <p:sldId id="445" r:id="rId30"/>
    <p:sldId id="446" r:id="rId31"/>
    <p:sldId id="275" r:id="rId32"/>
    <p:sldId id="276" r:id="rId33"/>
    <p:sldId id="259" r:id="rId34"/>
    <p:sldId id="447" r:id="rId35"/>
    <p:sldId id="269" r:id="rId36"/>
    <p:sldId id="258" r:id="rId37"/>
    <p:sldId id="435" r:id="rId38"/>
    <p:sldId id="440" r:id="rId39"/>
    <p:sldId id="437" r:id="rId40"/>
    <p:sldId id="454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2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84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6CC38-2353-DE4A-9471-F4CC48C4F02C}" type="datetimeFigureOut">
              <a:t>2/26/22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536B7-DFB7-144E-A277-2AF42CE8EBD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91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D0F140-5B66-EA48-A928-2CDED34FD8D3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478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D0F140-5B66-EA48-A928-2CDED34FD8D3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378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D0F140-5B66-EA48-A928-2CDED34FD8D3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417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D0F140-5B66-EA48-A928-2CDED34FD8D3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59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D0F140-5B66-EA48-A928-2CDED34FD8D3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68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D0F140-5B66-EA48-A928-2CDED34FD8D3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904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536B7-DFB7-144E-A277-2AF42CE8EBDE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227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536B7-DFB7-144E-A277-2AF42CE8EBDE}" type="slidenum">
              <a:rPr lang="en-US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98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3526E-0E99-6240-9A62-E3BD1E719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3BE4B2-2807-4942-92EB-DA325AB7AF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D8125-63E9-F04A-8D01-64AE1D81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925EC-0246-984F-AABA-734EEED3474D}" type="datetime1">
              <a:t>2/26/22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01A90-657B-0948-BF58-5F941D5C6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D51E6-8210-9947-BA64-599097E46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DCBE-05F2-0C4D-BAF9-9B10854F91E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1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954D4-BDF3-FF4A-AAAD-55FD3964A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D8CC2F-F1E3-0C4A-88AB-A8C3ECA1B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32147-07AB-1D4C-BBED-2A2B2F408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2AF0D-E4F3-9B46-9D8C-58F4709F8779}" type="datetime1">
              <a:t>2/26/22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6A366-C273-B64F-A444-E70138B0B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6F1CC-FCBC-BF41-9AFC-2B35861B5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DCBE-05F2-0C4D-BAF9-9B10854F91E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92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FE9B16-D5E1-3941-B4E0-CD7734C882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A023F9-9BF0-CF45-A327-62A996B63A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528A7-403F-494C-B2B2-8481D2EF8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E7C1-CB0C-B941-AB77-5FEB3BA72BCA}" type="datetime1">
              <a:t>2/26/22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40633-1CBF-9F47-B40B-81403EA62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A5BD0-57B3-9146-BCAB-97EA6D310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DCBE-05F2-0C4D-BAF9-9B10854F91E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93E27-30CC-3B49-8892-2D371E8BF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344DB-9D74-804E-BF4F-7122FD7D4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DA50B-C1B4-0349-9FF2-3A6258F9D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4C6B2-E4A5-F244-99CA-3278324769DA}" type="datetime1">
              <a:t>2/26/22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A9AA1-C2CB-4742-A05C-06CE1B0A6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CA2F3-3CB9-F745-AE69-08491F41A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DCBE-05F2-0C4D-BAF9-9B10854F91E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31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74C06-45FC-0F4F-86FC-9CA782711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A644F8-1B7B-BF49-91FE-5B4A9C64E1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E5C57-2E15-444D-A1A9-EC62203A4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A83FC-0640-894F-B4A5-0066BA2F864D}" type="datetime1">
              <a:t>2/26/22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837D9B-A1C1-0E43-B325-4B884653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CB819E-7A88-1943-B747-A448EA551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DCBE-05F2-0C4D-BAF9-9B10854F91E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44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32EAA-E6B2-0948-BB65-1AFEE08DC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99658-655A-1848-BA74-07B7069968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9AE9B2-5A0F-8640-ABD9-CD8D79BF4E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ED5147-B55D-434B-8F8C-03F41C50F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F98F0-E654-0C44-B7B8-33009F80852C}" type="datetime1">
              <a:t>2/26/22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AA5818-6E80-F749-A684-2D072ABC5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7DF8FB-2585-984D-AA2A-CDECCCBD0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DCBE-05F2-0C4D-BAF9-9B10854F91E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44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907AF-5AD7-2D4C-A0F3-DC2E49AC1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BA1C3C-A65C-7F46-A078-50F568866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4027C5-D10C-DD4B-9B44-C42442AA3F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6DA823-7981-874D-AF34-D506D914B2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516464-96E7-964E-8BDC-BB1F884830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47FC7B-2E5D-CF48-8992-C1E02A215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CDFE-DFC3-E047-BCF6-8D6AA9111D9C}" type="datetime1">
              <a:t>2/26/22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163DF8-F787-0940-849E-19EF99F71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CB03E4-FEBF-5F44-82F6-8C9E987EF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DCBE-05F2-0C4D-BAF9-9B10854F91E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51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3F5E8-82C9-DF46-A75E-746EB7431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1B9EF7-CF2C-1448-9D0C-889F89E2A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91ABC-0703-3D41-ABF8-BCB0879D8790}" type="datetime1">
              <a:t>2/26/22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1AA08F-FC21-ED49-BB62-D3E2AF379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2271C7-5161-E54A-B01D-B46C57CE2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DCBE-05F2-0C4D-BAF9-9B10854F91E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4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DD45CB-8363-F144-9813-83A33CE79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BFA4B-E9A0-B343-BEC1-82E03BAD44FF}" type="datetime1">
              <a:t>2/26/22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5DD072-306C-9548-B330-57E87DBA1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D6DAF3-925F-FC45-9EE5-BBF7B316B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DCBE-05F2-0C4D-BAF9-9B10854F91E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236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C12BD-8A19-574D-B71A-EB4A91D50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50535-415F-5343-836E-DED2F5BBB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65BDF5-4A41-A445-8811-5469FF12FB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64F651-0F94-8F44-9112-B4A7C04A1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2B238-13C2-9447-824D-8889F4F6242B}" type="datetime1">
              <a:t>2/26/22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C9CA52-146A-2A49-90D9-197547B6C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D459BC-4B40-6747-8C3E-CEB4F80C2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DCBE-05F2-0C4D-BAF9-9B10854F91E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74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85A99-7B99-3E41-8FD2-EFEA89D02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813491-3D80-E948-A8A6-606B076706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1EAAEF-1C11-E440-B17A-AB3DCF519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9E2A84-313D-5A4E-A51E-84300F22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84976-418A-1949-8062-F9CDBD597DE4}" type="datetime1">
              <a:t>2/26/22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1A6960-579B-5E44-A837-E6DFA4B1A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F08D45-4005-5A4B-A203-32E6A8433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DCBE-05F2-0C4D-BAF9-9B10854F91E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735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5437CB-5468-614A-82EA-60093FB10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A4436-EFF0-2D44-91BE-A91855ECC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AE0CC-A609-6846-B76A-D96BAD6CA5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C3C1A-03B7-2D43-879B-C02B094D470C}" type="datetime1">
              <a:t>2/26/22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ECEE6-CC95-7746-956F-30770FAD49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506A2-0C5D-7A47-9A3E-67FA3F03F5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ADCBE-05F2-0C4D-BAF9-9B10854F91E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827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5FA9B2-4603-5E4A-8892-C8B1BD5076EB}"/>
              </a:ext>
            </a:extLst>
          </p:cNvPr>
          <p:cNvSpPr txBox="1"/>
          <p:nvPr/>
        </p:nvSpPr>
        <p:spPr>
          <a:xfrm>
            <a:off x="1925934" y="1603546"/>
            <a:ext cx="8556171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Autogender and root structure:  </a:t>
            </a:r>
          </a:p>
          <a:p>
            <a:r>
              <a:rPr lang="en-US" sz="3600"/>
              <a:t>A Nakh-Daghestanian quirk</a:t>
            </a:r>
          </a:p>
          <a:p>
            <a:endParaRPr lang="en-US" sz="3600"/>
          </a:p>
          <a:p>
            <a:endParaRPr lang="en-US" sz="2800"/>
          </a:p>
          <a:p>
            <a:pPr>
              <a:spcAft>
                <a:spcPts val="600"/>
              </a:spcAft>
            </a:pPr>
            <a:r>
              <a:rPr lang="en-US" sz="2000"/>
              <a:t>Johanna Nichols</a:t>
            </a:r>
          </a:p>
          <a:p>
            <a:r>
              <a:rPr lang="en-US" sz="2000"/>
              <a:t>UC Berkeley and HSE University, Moscow</a:t>
            </a:r>
          </a:p>
          <a:p>
            <a:r>
              <a:rPr lang="en-US"/>
              <a:t>johanna@berkeley.edu</a:t>
            </a:r>
          </a:p>
          <a:p>
            <a:endParaRPr lang="en-US" sz="3600"/>
          </a:p>
          <a:p>
            <a:endParaRPr lang="en-US" sz="2000"/>
          </a:p>
          <a:p>
            <a:r>
              <a:rPr lang="en-US" sz="2200"/>
              <a:t>Linguistic Convergence Lab, HSE University, Moscow</a:t>
            </a:r>
          </a:p>
          <a:p>
            <a:r>
              <a:rPr lang="en-US" sz="2200"/>
              <a:t>Online series, fall 2021:   </a:t>
            </a:r>
            <a:r>
              <a:rPr lang="en-US" sz="2200" i="1"/>
              <a:t>East Caucasian languages</a:t>
            </a:r>
            <a:endParaRPr lang="en-US" sz="2200"/>
          </a:p>
          <a:p>
            <a:endParaRPr lang="en-US" sz="2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8EBC39-886D-3D4A-98C5-095B8F093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198" y="280623"/>
            <a:ext cx="698194" cy="6981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0B40FE-41C6-AD4C-85FF-3730F6214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599" y="177053"/>
            <a:ext cx="698193" cy="90533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0AF071-B4B5-584B-9BF9-09CE8F3D1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DCBE-05F2-0C4D-BAF9-9B10854F91EB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97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1960E99-3590-A440-933B-3869FFB21F55}"/>
              </a:ext>
            </a:extLst>
          </p:cNvPr>
          <p:cNvCxnSpPr/>
          <p:nvPr/>
        </p:nvCxnSpPr>
        <p:spPr>
          <a:xfrm>
            <a:off x="888029" y="591040"/>
            <a:ext cx="10278035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684102-9355-094D-A8DA-1DF2FDB4C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DCBE-05F2-0C4D-BAF9-9B10854F91EB}" type="slidenum">
              <a:rPr lang="en-US"/>
              <a:t>10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DBF081-CEF3-254D-A1B2-97D314243C27}"/>
              </a:ext>
            </a:extLst>
          </p:cNvPr>
          <p:cNvSpPr txBox="1"/>
          <p:nvPr/>
        </p:nvSpPr>
        <p:spPr>
          <a:xfrm>
            <a:off x="1048802" y="823964"/>
            <a:ext cx="10034529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Multiple agreement in Chadakolob Avar</a:t>
            </a:r>
          </a:p>
          <a:p>
            <a:endParaRPr lang="en-US" sz="2800"/>
          </a:p>
          <a:p>
            <a:pPr>
              <a:tabLst>
                <a:tab pos="449263" algn="l"/>
                <a:tab pos="909638" algn="l"/>
                <a:tab pos="1368425" algn="l"/>
                <a:tab pos="1819275" algn="l"/>
                <a:tab pos="2279650" algn="l"/>
                <a:tab pos="2738438" algn="l"/>
                <a:tab pos="3198813" algn="l"/>
              </a:tabLst>
            </a:pPr>
            <a:r>
              <a:rPr lang="en-US"/>
              <a:t>(1)	gheł			ła – r	dede – r – e	   ʕičal	   (=gi)	r – ošun	r – oʔa</a:t>
            </a:r>
          </a:p>
          <a:p>
            <a:pPr>
              <a:tabLst>
                <a:tab pos="449263" algn="l"/>
                <a:tab pos="909638" algn="l"/>
                <a:tab pos="1368425" algn="l"/>
                <a:tab pos="1819275" algn="l"/>
                <a:tab pos="2279650" algn="l"/>
                <a:tab pos="2738438" algn="l"/>
                <a:tab pos="3198813" algn="l"/>
              </a:tabLst>
            </a:pPr>
            <a:r>
              <a:rPr lang="en-US"/>
              <a:t>	3sg.ERG:J		here-</a:t>
            </a:r>
            <a:r>
              <a:rPr lang="en-US" b="1">
                <a:solidFill>
                  <a:srgbClr val="0432FF"/>
                </a:solidFill>
              </a:rPr>
              <a:t>D</a:t>
            </a:r>
            <a:r>
              <a:rPr lang="en-US"/>
              <a:t>	father- </a:t>
            </a:r>
            <a:r>
              <a:rPr lang="en-US" b="1">
                <a:solidFill>
                  <a:srgbClr val="0432FF"/>
                </a:solidFill>
              </a:rPr>
              <a:t>D</a:t>
            </a:r>
            <a:r>
              <a:rPr lang="en-US"/>
              <a:t>-DAT	   </a:t>
            </a:r>
            <a:r>
              <a:rPr lang="en-US" b="1">
                <a:solidFill>
                  <a:srgbClr val="0432FF"/>
                </a:solidFill>
              </a:rPr>
              <a:t>apple:D</a:t>
            </a:r>
            <a:r>
              <a:rPr lang="en-US"/>
              <a:t>	   PTC	</a:t>
            </a:r>
            <a:r>
              <a:rPr lang="en-US" b="1">
                <a:solidFill>
                  <a:srgbClr val="0432FF"/>
                </a:solidFill>
              </a:rPr>
              <a:t>D</a:t>
            </a:r>
            <a:r>
              <a:rPr lang="en-US"/>
              <a:t> – buy	</a:t>
            </a:r>
            <a:r>
              <a:rPr lang="en-US" b="1">
                <a:solidFill>
                  <a:srgbClr val="0432FF"/>
                </a:solidFill>
              </a:rPr>
              <a:t>D</a:t>
            </a:r>
            <a:r>
              <a:rPr lang="en-US"/>
              <a:t> – AUX</a:t>
            </a:r>
          </a:p>
          <a:p>
            <a:pPr>
              <a:tabLst>
                <a:tab pos="449263" algn="l"/>
                <a:tab pos="909638" algn="l"/>
                <a:tab pos="1368425" algn="l"/>
                <a:tab pos="1819275" algn="l"/>
                <a:tab pos="2279650" algn="l"/>
                <a:tab pos="2738438" algn="l"/>
                <a:tab pos="3198813" algn="l"/>
              </a:tabLst>
            </a:pPr>
            <a:r>
              <a:rPr lang="en-US"/>
              <a:t>	A					G			   T		</a:t>
            </a:r>
          </a:p>
          <a:p>
            <a:pPr>
              <a:tabLst>
                <a:tab pos="449263" algn="l"/>
                <a:tab pos="909638" algn="l"/>
                <a:tab pos="1368425" algn="l"/>
                <a:tab pos="1819275" algn="l"/>
                <a:tab pos="2279650" algn="l"/>
                <a:tab pos="2738438" algn="l"/>
                <a:tab pos="3198813" algn="l"/>
              </a:tabLst>
            </a:pPr>
            <a:r>
              <a:rPr lang="en-US"/>
              <a:t>'She was buying apples for father here'</a:t>
            </a:r>
          </a:p>
          <a:p>
            <a:pPr>
              <a:tabLst>
                <a:tab pos="449263" algn="l"/>
                <a:tab pos="909638" algn="l"/>
                <a:tab pos="1368425" algn="l"/>
                <a:tab pos="1819275" algn="l"/>
                <a:tab pos="2279650" algn="l"/>
                <a:tab pos="2738438" algn="l"/>
                <a:tab pos="3198813" algn="l"/>
              </a:tabLst>
            </a:pPr>
            <a:endParaRPr lang="en-US"/>
          </a:p>
          <a:p>
            <a:pPr>
              <a:tabLst>
                <a:tab pos="449263" algn="l"/>
                <a:tab pos="909638" algn="l"/>
                <a:tab pos="1368425" algn="l"/>
                <a:tab pos="1819275" algn="l"/>
                <a:tab pos="2279650" algn="l"/>
                <a:tab pos="2738438" algn="l"/>
                <a:tab pos="3198813" algn="l"/>
              </a:tabLst>
            </a:pPr>
            <a:endParaRPr lang="en-US"/>
          </a:p>
          <a:p>
            <a:pPr>
              <a:tabLst>
                <a:tab pos="449263" algn="l"/>
                <a:tab pos="909638" algn="l"/>
                <a:tab pos="1368425" algn="l"/>
                <a:tab pos="1819275" algn="l"/>
                <a:tab pos="2279650" algn="l"/>
                <a:tab pos="2738438" algn="l"/>
                <a:tab pos="3198813" algn="l"/>
              </a:tabLst>
            </a:pPr>
            <a:r>
              <a:rPr lang="en-US"/>
              <a:t>(2)	ghe			łe 		dede – r – e	   ʕičal	 (=gi)	r – ošun	j – oʔa</a:t>
            </a:r>
          </a:p>
          <a:p>
            <a:pPr>
              <a:tabLst>
                <a:tab pos="449263" algn="l"/>
                <a:tab pos="909638" algn="l"/>
                <a:tab pos="1368425" algn="l"/>
                <a:tab pos="1819275" algn="l"/>
                <a:tab pos="2279650" algn="l"/>
                <a:tab pos="2738438" algn="l"/>
                <a:tab pos="3198813" algn="l"/>
              </a:tabLst>
            </a:pPr>
            <a:r>
              <a:rPr lang="en-US" b="1">
                <a:solidFill>
                  <a:srgbClr val="FF0000"/>
                </a:solidFill>
              </a:rPr>
              <a:t>	3sg.NOM:J</a:t>
            </a:r>
            <a:r>
              <a:rPr lang="en-US"/>
              <a:t>	here-</a:t>
            </a:r>
            <a:r>
              <a:rPr lang="en-US" b="1">
                <a:solidFill>
                  <a:srgbClr val="FF0000"/>
                </a:solidFill>
              </a:rPr>
              <a:t>J</a:t>
            </a:r>
            <a:r>
              <a:rPr lang="en-US"/>
              <a:t>	father- </a:t>
            </a:r>
            <a:r>
              <a:rPr lang="en-US" b="1">
                <a:solidFill>
                  <a:srgbClr val="0432FF"/>
                </a:solidFill>
              </a:rPr>
              <a:t>D</a:t>
            </a:r>
            <a:r>
              <a:rPr lang="en-US"/>
              <a:t>-DAT	   </a:t>
            </a:r>
            <a:r>
              <a:rPr lang="en-US" b="1">
                <a:solidFill>
                  <a:srgbClr val="0432FF"/>
                </a:solidFill>
              </a:rPr>
              <a:t>apple:D</a:t>
            </a:r>
            <a:r>
              <a:rPr lang="en-US"/>
              <a:t>	 PTC	</a:t>
            </a:r>
            <a:r>
              <a:rPr lang="en-US" b="1">
                <a:solidFill>
                  <a:srgbClr val="0432FF"/>
                </a:solidFill>
              </a:rPr>
              <a:t>D</a:t>
            </a:r>
            <a:r>
              <a:rPr lang="en-US"/>
              <a:t> – buy	</a:t>
            </a:r>
            <a:r>
              <a:rPr lang="en-US" b="1">
                <a:solidFill>
                  <a:srgbClr val="FF0000"/>
                </a:solidFill>
              </a:rPr>
              <a:t>J</a:t>
            </a:r>
            <a:r>
              <a:rPr lang="en-US"/>
              <a:t> – AUX</a:t>
            </a:r>
          </a:p>
          <a:p>
            <a:pPr>
              <a:tabLst>
                <a:tab pos="449263" algn="l"/>
                <a:tab pos="909638" algn="l"/>
                <a:tab pos="1368425" algn="l"/>
                <a:tab pos="1819275" algn="l"/>
                <a:tab pos="2279650" algn="l"/>
                <a:tab pos="2738438" algn="l"/>
                <a:tab pos="3198813" algn="l"/>
              </a:tabLst>
            </a:pPr>
            <a:r>
              <a:rPr lang="en-US"/>
              <a:t>	A					G			   T		</a:t>
            </a:r>
          </a:p>
          <a:p>
            <a:pPr>
              <a:tabLst>
                <a:tab pos="449263" algn="l"/>
                <a:tab pos="909638" algn="l"/>
                <a:tab pos="1368425" algn="l"/>
                <a:tab pos="1819275" algn="l"/>
                <a:tab pos="2279650" algn="l"/>
                <a:tab pos="2738438" algn="l"/>
                <a:tab pos="3198813" algn="l"/>
              </a:tabLst>
            </a:pPr>
            <a:r>
              <a:rPr lang="en-US"/>
              <a:t>	'She was buying apples for father here'</a:t>
            </a:r>
          </a:p>
          <a:p>
            <a:pPr>
              <a:tabLst>
                <a:tab pos="449263" algn="l"/>
                <a:tab pos="909638" algn="l"/>
                <a:tab pos="1368425" algn="l"/>
                <a:tab pos="1819275" algn="l"/>
                <a:tab pos="2279650" algn="l"/>
                <a:tab pos="2738438" algn="l"/>
                <a:tab pos="3198813" algn="l"/>
              </a:tabLst>
            </a:pPr>
            <a:endParaRPr lang="en-US"/>
          </a:p>
          <a:p>
            <a:pPr>
              <a:tabLst>
                <a:tab pos="449263" algn="l"/>
                <a:tab pos="909638" algn="l"/>
                <a:tab pos="1368425" algn="l"/>
                <a:tab pos="1819275" algn="l"/>
                <a:tab pos="2279650" algn="l"/>
                <a:tab pos="2738438" algn="l"/>
                <a:tab pos="3198813" algn="l"/>
              </a:tabLst>
            </a:pPr>
            <a:endParaRPr lang="en-US"/>
          </a:p>
          <a:p>
            <a:r>
              <a:rPr lang="en-US"/>
              <a:t>(1):  Ergative construction;   every word with an agreement slot agrees with 'apple', the nominative O  (here, T).</a:t>
            </a:r>
          </a:p>
          <a:p>
            <a:endParaRPr lang="en-US" sz="1200"/>
          </a:p>
          <a:p>
            <a:pPr>
              <a:tabLst>
                <a:tab pos="449263" algn="l"/>
              </a:tabLst>
            </a:pPr>
            <a:r>
              <a:rPr lang="en-US"/>
              <a:t>(2):	Binominative (biabsolutive) construction:   words in the verb phrase agree with 'apple'; words outside of it agree with the nominative subject 's/he'.  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A81EE5-721A-9F43-8A58-9EA7C4BC065E}"/>
              </a:ext>
            </a:extLst>
          </p:cNvPr>
          <p:cNvSpPr txBox="1"/>
          <p:nvPr/>
        </p:nvSpPr>
        <p:spPr>
          <a:xfrm>
            <a:off x="489019" y="6356350"/>
            <a:ext cx="42571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Kibrik 1985:318-319; biabsolutive: Forker 2012</a:t>
            </a:r>
          </a:p>
        </p:txBody>
      </p:sp>
    </p:spTree>
    <p:extLst>
      <p:ext uri="{BB962C8B-B14F-4D97-AF65-F5344CB8AC3E}">
        <p14:creationId xmlns:p14="http://schemas.microsoft.com/office/powerpoint/2010/main" val="910065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1960E99-3590-A440-933B-3869FFB21F55}"/>
              </a:ext>
            </a:extLst>
          </p:cNvPr>
          <p:cNvCxnSpPr/>
          <p:nvPr/>
        </p:nvCxnSpPr>
        <p:spPr>
          <a:xfrm>
            <a:off x="888029" y="591040"/>
            <a:ext cx="10278035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684102-9355-094D-A8DA-1DF2FDB4C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DCBE-05F2-0C4D-BAF9-9B10854F91EB}" type="slidenum">
              <a:rPr lang="en-US"/>
              <a:t>11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DBF081-CEF3-254D-A1B2-97D314243C27}"/>
              </a:ext>
            </a:extLst>
          </p:cNvPr>
          <p:cNvSpPr txBox="1"/>
          <p:nvPr/>
        </p:nvSpPr>
        <p:spPr>
          <a:xfrm>
            <a:off x="1048802" y="823964"/>
            <a:ext cx="101172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Auto-gender:   Synchrony</a:t>
            </a:r>
          </a:p>
          <a:p>
            <a:endParaRPr lang="en-US" sz="2800"/>
          </a:p>
          <a:p>
            <a:r>
              <a:rPr lang="en-US"/>
              <a:t>Some but not all nouns have </a:t>
            </a:r>
            <a:r>
              <a:rPr lang="en-US" i="1"/>
              <a:t>harmonic</a:t>
            </a:r>
            <a:r>
              <a:rPr lang="en-US"/>
              <a:t> gender and initial consonant.   Ingush frequencies: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A81EE5-721A-9F43-8A58-9EA7C4BC065E}"/>
              </a:ext>
            </a:extLst>
          </p:cNvPr>
          <p:cNvSpPr txBox="1"/>
          <p:nvPr/>
        </p:nvSpPr>
        <p:spPr>
          <a:xfrm>
            <a:off x="532563" y="6356350"/>
            <a:ext cx="2361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Nichols 2011:148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E6F75B-0E64-4049-A5BD-BA24893160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541"/>
          <a:stretch/>
        </p:blipFill>
        <p:spPr>
          <a:xfrm>
            <a:off x="1410397" y="2082924"/>
            <a:ext cx="7753699" cy="26921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E930AA-36D7-9641-8EC9-2DE513E37616}"/>
              </a:ext>
            </a:extLst>
          </p:cNvPr>
          <p:cNvSpPr txBox="1"/>
          <p:nvPr/>
        </p:nvSpPr>
        <p:spPr>
          <a:xfrm>
            <a:off x="1095269" y="5325626"/>
            <a:ext cx="9787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One language at a time, it's hard to argue whether this is autogender or accidental.  (Comparative evidence can make clear.)   </a:t>
            </a:r>
          </a:p>
        </p:txBody>
      </p:sp>
    </p:spTree>
    <p:extLst>
      <p:ext uri="{BB962C8B-B14F-4D97-AF65-F5344CB8AC3E}">
        <p14:creationId xmlns:p14="http://schemas.microsoft.com/office/powerpoint/2010/main" val="911132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04B077-6F8D-8149-8EBD-6466A562E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0421-B795-1846-8D99-A8989AEAFAC0}" type="slidenum">
              <a:t>12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AD53EA-39D6-C34D-B795-C76E1E35FB1A}"/>
              </a:ext>
            </a:extLst>
          </p:cNvPr>
          <p:cNvSpPr txBox="1"/>
          <p:nvPr/>
        </p:nvSpPr>
        <p:spPr>
          <a:xfrm>
            <a:off x="888029" y="884903"/>
            <a:ext cx="10278035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7200" algn="l"/>
                <a:tab pos="908050" algn="l"/>
                <a:tab pos="1368425" algn="l"/>
              </a:tabLst>
            </a:pPr>
            <a:r>
              <a:rPr lang="en-US" sz="2000"/>
              <a:t>Variable autogender:   Derivational</a:t>
            </a:r>
          </a:p>
          <a:p>
            <a:pPr>
              <a:tabLst>
                <a:tab pos="457200" algn="l"/>
                <a:tab pos="908050" algn="l"/>
                <a:tab pos="1368425" algn="l"/>
              </a:tabLst>
            </a:pPr>
            <a:endParaRPr lang="en-US" sz="2800"/>
          </a:p>
          <a:p>
            <a:pPr>
              <a:spcAft>
                <a:spcPts val="600"/>
              </a:spcAft>
              <a:tabLst>
                <a:tab pos="457200" algn="l"/>
                <a:tab pos="908050" algn="l"/>
                <a:tab pos="1368425" algn="l"/>
              </a:tabLst>
            </a:pPr>
            <a:r>
              <a:rPr lang="en-US"/>
              <a:t>Most languages have a few words with variable autogender that can be considered derivational. Pairs:</a:t>
            </a:r>
          </a:p>
          <a:p>
            <a:pPr>
              <a:spcAft>
                <a:spcPts val="600"/>
              </a:spcAft>
            </a:pPr>
            <a:r>
              <a:rPr lang="en-US"/>
              <a:t>			'brother' 		'sister' </a:t>
            </a:r>
          </a:p>
          <a:p>
            <a:r>
              <a:rPr lang="en-US"/>
              <a:t>	Ingush		</a:t>
            </a:r>
            <a:r>
              <a:rPr lang="en-US" i="1"/>
              <a:t>vosha		jisha</a:t>
            </a:r>
            <a:r>
              <a:rPr lang="en-US"/>
              <a:t>		</a:t>
            </a:r>
          </a:p>
          <a:p>
            <a:r>
              <a:rPr lang="en-US"/>
              <a:t>	Avar.chd		</a:t>
            </a:r>
            <a:r>
              <a:rPr lang="en-US" i="1"/>
              <a:t>wac		jac</a:t>
            </a:r>
            <a:r>
              <a:rPr lang="en-US"/>
              <a:t>			</a:t>
            </a:r>
          </a:p>
          <a:p>
            <a:r>
              <a:rPr lang="en-US"/>
              <a:t>	Akhvakh		</a:t>
            </a:r>
            <a:r>
              <a:rPr lang="en-US" i="1"/>
              <a:t>wacci		jacci</a:t>
            </a:r>
            <a:endParaRPr lang="en-US"/>
          </a:p>
          <a:p>
            <a:r>
              <a:rPr lang="en-US"/>
              <a:t>	Lak		</a:t>
            </a:r>
            <a:r>
              <a:rPr lang="en-US" i="1"/>
              <a:t>usswu		ssu</a:t>
            </a:r>
            <a:r>
              <a:rPr lang="en-US">
                <a:effectLst/>
              </a:rPr>
              <a:t> </a:t>
            </a:r>
            <a:endParaRPr lang="en-US"/>
          </a:p>
          <a:p>
            <a:r>
              <a:rPr lang="en-US"/>
              <a:t>	Dargwa.icari	</a:t>
            </a:r>
            <a:r>
              <a:rPr lang="en-US" i="1"/>
              <a:t>ucci		rucci</a:t>
            </a:r>
            <a:r>
              <a:rPr lang="en-US"/>
              <a:t>		</a:t>
            </a:r>
          </a:p>
          <a:p>
            <a:r>
              <a:rPr lang="en-US"/>
              <a:t>	Archi		</a:t>
            </a:r>
            <a:r>
              <a:rPr lang="en-US" i="1"/>
              <a:t>ush-du		dosh-dur</a:t>
            </a:r>
            <a:r>
              <a:rPr lang="en-US"/>
              <a:t>	</a:t>
            </a:r>
          </a:p>
          <a:p>
            <a:r>
              <a:rPr lang="en-US"/>
              <a:t>	Rutul		</a:t>
            </a:r>
            <a:r>
              <a:rPr lang="en-US" i="1"/>
              <a:t>shu		rishi</a:t>
            </a:r>
            <a:r>
              <a:rPr lang="en-US"/>
              <a:t>		</a:t>
            </a:r>
          </a:p>
          <a:p>
            <a:pPr>
              <a:tabLst>
                <a:tab pos="457200" algn="l"/>
              </a:tabLst>
            </a:pPr>
            <a:endParaRPr lang="en-US"/>
          </a:p>
          <a:p>
            <a:pPr>
              <a:tabLst>
                <a:tab pos="457200" algn="l"/>
              </a:tabLst>
            </a:pPr>
            <a:r>
              <a:rPr lang="en-US"/>
              <a:t>Triads.  Ic'ari Dargwa (Sumbatova &amp; Mutalov 2003:18-19):</a:t>
            </a:r>
          </a:p>
          <a:p>
            <a:pPr>
              <a:tabLst>
                <a:tab pos="457200" algn="l"/>
              </a:tabLst>
            </a:pPr>
            <a:endParaRPr lang="en-US" sz="800"/>
          </a:p>
          <a:p>
            <a:pPr>
              <a:tabLst>
                <a:tab pos="457200" algn="l"/>
              </a:tabLst>
            </a:pPr>
            <a:r>
              <a:rPr lang="en-US"/>
              <a:t>		ucci	rucci	bucci		'brother'	  'sister'	'kin'</a:t>
            </a:r>
          </a:p>
          <a:p>
            <a:pPr>
              <a:tabLst>
                <a:tab pos="457200" algn="l"/>
              </a:tabLst>
            </a:pPr>
            <a:r>
              <a:rPr lang="en-US"/>
              <a:t>		wah	rah	bah		'owner'</a:t>
            </a:r>
          </a:p>
          <a:p>
            <a:pPr>
              <a:tabLst>
                <a:tab pos="457200" algn="l"/>
              </a:tabLst>
            </a:pPr>
            <a:r>
              <a:rPr lang="en-US"/>
              <a:t>		wahin	rahin	bahin		'proprietor, host'</a:t>
            </a:r>
          </a:p>
          <a:p>
            <a:pPr>
              <a:tabLst>
                <a:tab pos="457200" algn="l"/>
              </a:tabLst>
            </a:pPr>
            <a:endParaRPr lang="en-US"/>
          </a:p>
          <a:p>
            <a:pPr marL="4579938" indent="-4579938">
              <a:tabLst>
                <a:tab pos="457200" algn="l"/>
                <a:tab pos="909638" algn="l"/>
                <a:tab pos="1819275" algn="l"/>
                <a:tab pos="2738438" algn="l"/>
              </a:tabLst>
            </a:pPr>
            <a:r>
              <a:rPr lang="en-US"/>
              <a:t>Ingush	bux	 dux- 	jux	'bottom (of vessel), vase';  'basis, essence'  (chiefly as verb prefix);  'back, rear'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21FD02D-DAF8-6940-8967-07E6ADC36CDF}"/>
              </a:ext>
            </a:extLst>
          </p:cNvPr>
          <p:cNvCxnSpPr/>
          <p:nvPr/>
        </p:nvCxnSpPr>
        <p:spPr>
          <a:xfrm>
            <a:off x="888029" y="591040"/>
            <a:ext cx="10278035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576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04B077-6F8D-8149-8EBD-6466A562E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0421-B795-1846-8D99-A8989AEAFAC0}" type="slidenum">
              <a:t>13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AD53EA-39D6-C34D-B795-C76E1E35FB1A}"/>
              </a:ext>
            </a:extLst>
          </p:cNvPr>
          <p:cNvSpPr txBox="1"/>
          <p:nvPr/>
        </p:nvSpPr>
        <p:spPr>
          <a:xfrm>
            <a:off x="888029" y="884903"/>
            <a:ext cx="10278035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7200" algn="l"/>
                <a:tab pos="908050" algn="l"/>
                <a:tab pos="1368425" algn="l"/>
              </a:tabLst>
            </a:pPr>
            <a:r>
              <a:rPr lang="en-US" sz="2000"/>
              <a:t>Variable autogender:   Inflectional ?</a:t>
            </a:r>
          </a:p>
          <a:p>
            <a:pPr>
              <a:tabLst>
                <a:tab pos="457200" algn="l"/>
                <a:tab pos="908050" algn="l"/>
                <a:tab pos="1368425" algn="l"/>
              </a:tabLst>
            </a:pPr>
            <a:endParaRPr lang="en-US" sz="2800"/>
          </a:p>
          <a:p>
            <a:pPr>
              <a:spcAft>
                <a:spcPts val="600"/>
              </a:spcAft>
              <a:tabLst>
                <a:tab pos="457200" algn="l"/>
                <a:tab pos="908050" algn="l"/>
                <a:tab pos="1368425" algn="l"/>
              </a:tabLst>
            </a:pPr>
            <a:r>
              <a:rPr lang="en-US"/>
              <a:t>Some languages have a few words where the head noun (or relational noun) agrees with the possessor or object.</a:t>
            </a:r>
          </a:p>
          <a:p>
            <a:pPr>
              <a:tabLst>
                <a:tab pos="457200" algn="l"/>
              </a:tabLst>
            </a:pPr>
            <a:endParaRPr lang="en-US"/>
          </a:p>
          <a:p>
            <a:pPr>
              <a:spcAft>
                <a:spcPts val="600"/>
              </a:spcAft>
              <a:tabLst>
                <a:tab pos="457200" algn="l"/>
              </a:tabLst>
            </a:pPr>
            <a:r>
              <a:rPr lang="en-US"/>
              <a:t>Ic'ari Dargwa agreement of possessed noun with possessor (Sumbatova &amp; Mutalov 2003:18-19):</a:t>
            </a:r>
          </a:p>
          <a:p>
            <a:r>
              <a:rPr lang="en-US"/>
              <a:t> 	</a:t>
            </a:r>
            <a:r>
              <a:rPr lang="en-US" i="1"/>
              <a:t>w/Ø         	r               	b              	d                      		    </a:t>
            </a:r>
          </a:p>
          <a:p>
            <a:r>
              <a:rPr lang="en-US"/>
              <a:t>	w.al</a:t>
            </a:r>
            <a:r>
              <a:rPr lang="en-US" baseline="30000"/>
              <a:t>ʕ</a:t>
            </a:r>
            <a:r>
              <a:rPr lang="en-US">
                <a:effectLst/>
              </a:rPr>
              <a:t> </a:t>
            </a:r>
            <a:r>
              <a:rPr lang="en-US"/>
              <a:t> 	r.al</a:t>
            </a:r>
            <a:r>
              <a:rPr lang="en-US" baseline="30000"/>
              <a:t>ʕ</a:t>
            </a:r>
            <a:r>
              <a:rPr lang="en-US"/>
              <a:t> 	b.al</a:t>
            </a:r>
            <a:r>
              <a:rPr lang="en-US" baseline="30000"/>
              <a:t>ʕ</a:t>
            </a:r>
            <a:r>
              <a:rPr lang="en-US"/>
              <a:t> 	d.al</a:t>
            </a:r>
            <a:r>
              <a:rPr lang="en-US" baseline="30000"/>
              <a:t>ʕ</a:t>
            </a:r>
            <a:r>
              <a:rPr lang="en-US"/>
              <a:t>       	'face'     		    </a:t>
            </a:r>
          </a:p>
          <a:p>
            <a:r>
              <a:rPr lang="en-US"/>
              <a:t>	w.arkkw	r.arkkw	b.arkkw		'inside' (idioms only)   </a:t>
            </a:r>
          </a:p>
          <a:p>
            <a:r>
              <a:rPr lang="en-US"/>
              <a:t>	w.agh 	r.agh 	b.agh 	d.agh	'waist'; 'middle' 	    </a:t>
            </a:r>
          </a:p>
          <a:p>
            <a:endParaRPr lang="en-US"/>
          </a:p>
          <a:p>
            <a:r>
              <a:rPr lang="en-US"/>
              <a:t>	Otherwise, head nouns never agree with possessors in N-D.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But such nouns are too few to be considered canonical inflection.</a:t>
            </a:r>
          </a:p>
          <a:p>
            <a:pPr>
              <a:tabLst>
                <a:tab pos="457200" algn="l"/>
              </a:tabLst>
            </a:pP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21FD02D-DAF8-6940-8967-07E6ADC36CDF}"/>
              </a:ext>
            </a:extLst>
          </p:cNvPr>
          <p:cNvCxnSpPr/>
          <p:nvPr/>
        </p:nvCxnSpPr>
        <p:spPr>
          <a:xfrm>
            <a:off x="888029" y="591040"/>
            <a:ext cx="10278035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027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1960E99-3590-A440-933B-3869FFB21F55}"/>
              </a:ext>
            </a:extLst>
          </p:cNvPr>
          <p:cNvCxnSpPr/>
          <p:nvPr/>
        </p:nvCxnSpPr>
        <p:spPr>
          <a:xfrm>
            <a:off x="888029" y="591040"/>
            <a:ext cx="10278035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684102-9355-094D-A8DA-1DF2FDB4C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DCBE-05F2-0C4D-BAF9-9B10854F91EB}" type="slidenum">
              <a:rPr lang="en-US"/>
              <a:t>14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DBF081-CEF3-254D-A1B2-97D314243C27}"/>
              </a:ext>
            </a:extLst>
          </p:cNvPr>
          <p:cNvSpPr txBox="1"/>
          <p:nvPr/>
        </p:nvSpPr>
        <p:spPr>
          <a:xfrm>
            <a:off x="1049974" y="917912"/>
            <a:ext cx="9954143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Case-split autogender</a:t>
            </a:r>
          </a:p>
          <a:p>
            <a:endParaRPr lang="en-US" sz="2400"/>
          </a:p>
          <a:p>
            <a:r>
              <a:rPr lang="en-US"/>
              <a:t>			</a:t>
            </a:r>
            <a:r>
              <a:rPr lang="en-US" i="1"/>
              <a:t>Nominative	Ergative</a:t>
            </a:r>
            <a:endParaRPr lang="en-US"/>
          </a:p>
          <a:p>
            <a:endParaRPr lang="en-US" sz="800"/>
          </a:p>
          <a:p>
            <a:r>
              <a:rPr lang="en-US"/>
              <a:t>	Ingush		jexk		axkara		'comb'	 </a:t>
            </a:r>
            <a:r>
              <a:rPr lang="en-US" sz="1600"/>
              <a:t>*  Note vowel ablaut.</a:t>
            </a:r>
          </a:p>
          <a:p>
            <a:r>
              <a:rPr lang="en-US"/>
              <a:t>			jish		aashara		'song'	 </a:t>
            </a:r>
            <a:r>
              <a:rPr lang="en-US" sz="1600"/>
              <a:t>*</a:t>
            </a:r>
          </a:p>
          <a:p>
            <a:r>
              <a:rPr lang="en-US"/>
              <a:t>			jol		eala		'hay'	 </a:t>
            </a:r>
            <a:r>
              <a:rPr lang="en-US" sz="1600"/>
              <a:t>*</a:t>
            </a:r>
          </a:p>
          <a:p>
            <a:r>
              <a:rPr lang="en-US"/>
              <a:t>			jost		aastara		'dust'	 </a:t>
            </a:r>
            <a:r>
              <a:rPr lang="en-US" sz="1600"/>
              <a:t>*</a:t>
            </a:r>
          </a:p>
          <a:p>
            <a:r>
              <a:rPr lang="en-US"/>
              <a:t> </a:t>
            </a:r>
          </a:p>
          <a:p>
            <a:r>
              <a:rPr lang="en-US"/>
              <a:t>	Lezgi (standard)	jis		(ji)s-a		'year'</a:t>
            </a:r>
          </a:p>
          <a:p>
            <a:r>
              <a:rPr lang="en-US"/>
              <a:t>			jif		(ji)f-e		'night'</a:t>
            </a:r>
          </a:p>
          <a:p>
            <a:pPr>
              <a:spcAft>
                <a:spcPts val="600"/>
              </a:spcAft>
            </a:pPr>
            <a:r>
              <a:rPr lang="en-US"/>
              <a:t>			jis		(ji)s-u		'wool'</a:t>
            </a:r>
          </a:p>
          <a:p>
            <a:r>
              <a:rPr lang="en-US"/>
              <a:t>	Lezgi (Axty)	c'a		jic'a		'fire'</a:t>
            </a:r>
          </a:p>
          <a:p>
            <a:endParaRPr lang="en-US"/>
          </a:p>
          <a:p>
            <a:r>
              <a:rPr lang="en-US"/>
              <a:t>	Lak		barz		zur-ul		'moon'	 </a:t>
            </a:r>
            <a:r>
              <a:rPr lang="en-US" sz="1600"/>
              <a:t>*</a:t>
            </a:r>
          </a:p>
          <a:p>
            <a:endParaRPr lang="en-US" sz="1200"/>
          </a:p>
          <a:p>
            <a:endParaRPr lang="en-US"/>
          </a:p>
          <a:p>
            <a:r>
              <a:rPr lang="en-US"/>
              <a:t>None of these words are cognate.  Pattern unproductive, infrequent.  Therefore, these must be remnants of a formerly more widespread type.</a:t>
            </a:r>
          </a:p>
          <a:p>
            <a:r>
              <a:rPr lang="en-US"/>
              <a:t> </a:t>
            </a:r>
          </a:p>
          <a:p>
            <a:r>
              <a:rPr lang="en-US"/>
              <a:t>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A81EE5-721A-9F43-8A58-9EA7C4BC065E}"/>
              </a:ext>
            </a:extLst>
          </p:cNvPr>
          <p:cNvSpPr txBox="1"/>
          <p:nvPr/>
        </p:nvSpPr>
        <p:spPr>
          <a:xfrm>
            <a:off x="532562" y="6356350"/>
            <a:ext cx="5878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Nichols 2011:148-9; Haspelmath 1998:80; Kibrik &amp; Kodzasov 1990:##440, 420.</a:t>
            </a:r>
          </a:p>
        </p:txBody>
      </p:sp>
    </p:spTree>
    <p:extLst>
      <p:ext uri="{BB962C8B-B14F-4D97-AF65-F5344CB8AC3E}">
        <p14:creationId xmlns:p14="http://schemas.microsoft.com/office/powerpoint/2010/main" val="3619938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04B077-6F8D-8149-8EBD-6466A562E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0421-B795-1846-8D99-A8989AEAFAC0}" type="slidenum">
              <a:t>15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AD53EA-39D6-C34D-B795-C76E1E35FB1A}"/>
              </a:ext>
            </a:extLst>
          </p:cNvPr>
          <p:cNvSpPr txBox="1"/>
          <p:nvPr/>
        </p:nvSpPr>
        <p:spPr>
          <a:xfrm>
            <a:off x="956982" y="905000"/>
            <a:ext cx="10278035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7200" algn="l"/>
                <a:tab pos="908050" algn="l"/>
                <a:tab pos="1368425" algn="l"/>
              </a:tabLst>
            </a:pPr>
            <a:r>
              <a:rPr lang="en-US" sz="2000"/>
              <a:t>Initial clusters</a:t>
            </a:r>
          </a:p>
          <a:p>
            <a:pPr>
              <a:tabLst>
                <a:tab pos="457200" algn="l"/>
                <a:tab pos="908050" algn="l"/>
                <a:tab pos="1368425" algn="l"/>
              </a:tabLst>
            </a:pPr>
            <a:endParaRPr lang="en-US" sz="2800"/>
          </a:p>
          <a:p>
            <a:pPr>
              <a:tabLst>
                <a:tab pos="457200" algn="l"/>
                <a:tab pos="908050" algn="l"/>
                <a:tab pos="1368425" algn="l"/>
              </a:tabLst>
            </a:pPr>
            <a:r>
              <a:rPr lang="en-US"/>
              <a:t>In most languages, auto-gender replaces the noun initial.  But some clusters in Nakh and Khinalug:</a:t>
            </a:r>
          </a:p>
          <a:p>
            <a:pPr>
              <a:spcAft>
                <a:spcPts val="600"/>
              </a:spcAft>
              <a:tabLst>
                <a:tab pos="457200" algn="l"/>
                <a:tab pos="908050" algn="l"/>
                <a:tab pos="1368425" algn="l"/>
              </a:tabLst>
            </a:pPr>
            <a:endParaRPr lang="en-US"/>
          </a:p>
          <a:p>
            <a:r>
              <a:rPr lang="en-US"/>
              <a:t>			</a:t>
            </a:r>
            <a:r>
              <a:rPr lang="en-US" i="1"/>
              <a:t>Chechen		Ingush		Batsbi		Khinalug</a:t>
            </a:r>
          </a:p>
          <a:p>
            <a:r>
              <a:rPr lang="en-US" sz="1000"/>
              <a:t> </a:t>
            </a:r>
          </a:p>
          <a:p>
            <a:r>
              <a:rPr lang="en-US"/>
              <a:t>	'vein, tendon'	pxa		pxa		pxa</a:t>
            </a:r>
          </a:p>
          <a:p>
            <a:r>
              <a:rPr lang="en-US"/>
              <a:t>	'scapula'		pxanar		pxandar		pxaner	</a:t>
            </a:r>
          </a:p>
          <a:p>
            <a:r>
              <a:rPr lang="en-US" sz="1000"/>
              <a:t> </a:t>
            </a:r>
          </a:p>
          <a:p>
            <a:r>
              <a:rPr lang="en-US"/>
              <a:t>	'wool fleece'	txa		txa		txe		kxa</a:t>
            </a:r>
          </a:p>
          <a:p>
            <a:r>
              <a:rPr lang="en-US"/>
              <a:t>	'ceiling, roof'	txou		txou</a:t>
            </a:r>
          </a:p>
          <a:p>
            <a:r>
              <a:rPr lang="en-US"/>
              <a:t>	'dew'		txi		txyr		txir 'hoarfrost'</a:t>
            </a:r>
          </a:p>
          <a:p>
            <a:r>
              <a:rPr lang="en-US" sz="1000"/>
              <a:t> </a:t>
            </a:r>
          </a:p>
          <a:p>
            <a:r>
              <a:rPr lang="en-US"/>
              <a:t>	'flea'		segal		sagal		psik'</a:t>
            </a:r>
          </a:p>
          <a:p>
            <a:r>
              <a:rPr lang="en-US"/>
              <a:t>	'ice'		sha		sha		psha</a:t>
            </a:r>
          </a:p>
          <a:p>
            <a:pPr>
              <a:spcAft>
                <a:spcPts val="600"/>
              </a:spcAft>
              <a:tabLst>
                <a:tab pos="457200" algn="l"/>
                <a:tab pos="908050" algn="l"/>
                <a:tab pos="1368425" algn="l"/>
              </a:tabLst>
            </a:pPr>
            <a:endParaRPr lang="en-US"/>
          </a:p>
          <a:p>
            <a:pPr marL="1379538" indent="-1379538">
              <a:tabLst>
                <a:tab pos="457200" algn="l"/>
                <a:tab pos="908050" algn="l"/>
                <a:tab pos="1368425" algn="l"/>
              </a:tabLst>
            </a:pPr>
            <a:r>
              <a:rPr lang="en-US"/>
              <a:t>		Other Khinalug examples:	</a:t>
            </a:r>
            <a:r>
              <a:rPr lang="en-US" i="1"/>
              <a:t>psy</a:t>
            </a:r>
            <a:r>
              <a:rPr lang="en-US"/>
              <a:t> 'bear',  </a:t>
            </a:r>
            <a:r>
              <a:rPr lang="en-US" i="1"/>
              <a:t>pxunc</a:t>
            </a:r>
            <a:r>
              <a:rPr lang="en-US"/>
              <a:t>' 'star', several others (most without Nakh cognates).</a:t>
            </a:r>
          </a:p>
          <a:p>
            <a:pPr>
              <a:spcAft>
                <a:spcPts val="600"/>
              </a:spcAft>
              <a:tabLst>
                <a:tab pos="457200" algn="l"/>
                <a:tab pos="908050" algn="l"/>
                <a:tab pos="1368425" algn="l"/>
              </a:tabLst>
            </a:pPr>
            <a:endParaRPr lang="en-US"/>
          </a:p>
          <a:p>
            <a:pPr>
              <a:spcAft>
                <a:spcPts val="600"/>
              </a:spcAft>
              <a:tabLst>
                <a:tab pos="457200" algn="l"/>
                <a:tab pos="908050" algn="l"/>
                <a:tab pos="1368425" algn="l"/>
              </a:tabLst>
            </a:pPr>
            <a:r>
              <a:rPr lang="en-US"/>
              <a:t>ND initial clusters are otherwise very rare, suggesting autogender marker is/was a morpheme.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E73B2EC-D92D-7247-AACF-AD44F1C7CA5E}"/>
              </a:ext>
            </a:extLst>
          </p:cNvPr>
          <p:cNvCxnSpPr/>
          <p:nvPr/>
        </p:nvCxnSpPr>
        <p:spPr>
          <a:xfrm>
            <a:off x="888029" y="591040"/>
            <a:ext cx="10278035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9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1960E99-3590-A440-933B-3869FFB21F55}"/>
              </a:ext>
            </a:extLst>
          </p:cNvPr>
          <p:cNvCxnSpPr/>
          <p:nvPr/>
        </p:nvCxnSpPr>
        <p:spPr>
          <a:xfrm>
            <a:off x="888029" y="591040"/>
            <a:ext cx="10278035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684102-9355-094D-A8DA-1DF2FDB4C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DCBE-05F2-0C4D-BAF9-9B10854F91EB}" type="slidenum">
              <a:rPr lang="en-US"/>
              <a:t>16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DBF081-CEF3-254D-A1B2-97D314243C27}"/>
              </a:ext>
            </a:extLst>
          </p:cNvPr>
          <p:cNvSpPr txBox="1"/>
          <p:nvPr/>
        </p:nvSpPr>
        <p:spPr>
          <a:xfrm>
            <a:off x="1048802" y="823964"/>
            <a:ext cx="102780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How is autogender different from agreement gender? </a:t>
            </a:r>
          </a:p>
          <a:p>
            <a:endParaRPr lang="en-US" sz="2800"/>
          </a:p>
          <a:p>
            <a:r>
              <a:rPr lang="en-US"/>
              <a:t>In most languages, gender and number are bound up somehow.</a:t>
            </a:r>
          </a:p>
          <a:p>
            <a:endParaRPr lang="en-US"/>
          </a:p>
          <a:p>
            <a:r>
              <a:rPr lang="en-US"/>
              <a:t>E.g. Bantu:  gender/autogender marking is also number marking.</a:t>
            </a:r>
          </a:p>
          <a:p>
            <a:endParaRPr lang="en-US"/>
          </a:p>
          <a:p>
            <a:endParaRPr lang="en-US"/>
          </a:p>
          <a:p>
            <a:pPr>
              <a:tabLst>
                <a:tab pos="909638" algn="l"/>
                <a:tab pos="1368425" algn="l"/>
              </a:tabLst>
            </a:pPr>
            <a:r>
              <a:rPr lang="en-US" altLang="en-US"/>
              <a:t>Luganda		</a:t>
            </a:r>
            <a:r>
              <a:rPr lang="en-US" altLang="en-US" b="1"/>
              <a:t>omu</a:t>
            </a:r>
            <a:r>
              <a:rPr lang="en-US" altLang="en-US"/>
              <a:t>-wala   </a:t>
            </a:r>
            <a:r>
              <a:rPr lang="en-US" altLang="en-US" b="1"/>
              <a:t>omu</a:t>
            </a:r>
            <a:r>
              <a:rPr lang="en-US" altLang="en-US"/>
              <a:t>-lungi		</a:t>
            </a:r>
            <a:r>
              <a:rPr lang="en-US" altLang="en-US" b="1"/>
              <a:t>aba</a:t>
            </a:r>
            <a:r>
              <a:rPr lang="en-US" altLang="en-US"/>
              <a:t>-wala   </a:t>
            </a:r>
            <a:r>
              <a:rPr lang="en-US" altLang="en-US" b="1"/>
              <a:t>aba</a:t>
            </a:r>
            <a:r>
              <a:rPr lang="en-US" altLang="en-US"/>
              <a:t>-lungi</a:t>
            </a:r>
          </a:p>
          <a:p>
            <a:r>
              <a:rPr lang="en-US" altLang="en-US"/>
              <a:t>	        </a:t>
            </a:r>
            <a:r>
              <a:rPr lang="en-US" altLang="en-US">
                <a:latin typeface="Courier" pitchFamily="2" charset="0"/>
              </a:rPr>
              <a:t>I</a:t>
            </a:r>
            <a:r>
              <a:rPr lang="en-US" altLang="en-US"/>
              <a:t>       girl     </a:t>
            </a:r>
            <a:r>
              <a:rPr lang="en-US" altLang="en-US">
                <a:latin typeface="Courier" pitchFamily="2" charset="0"/>
              </a:rPr>
              <a:t>I </a:t>
            </a:r>
            <a:r>
              <a:rPr lang="en-US" altLang="en-US"/>
              <a:t> pretty		</a:t>
            </a:r>
            <a:r>
              <a:rPr lang="en-US" altLang="en-US">
                <a:latin typeface="Courier" pitchFamily="2" charset="0"/>
              </a:rPr>
              <a:t>I</a:t>
            </a:r>
            <a:r>
              <a:rPr lang="en-US" altLang="en-US"/>
              <a:t> pl.  girl    </a:t>
            </a:r>
            <a:r>
              <a:rPr lang="en-US" altLang="en-US">
                <a:latin typeface="Courier" pitchFamily="2" charset="0"/>
              </a:rPr>
              <a:t>I</a:t>
            </a:r>
            <a:r>
              <a:rPr lang="en-US" altLang="en-US"/>
              <a:t>pl.  pretty</a:t>
            </a:r>
          </a:p>
          <a:p>
            <a:r>
              <a:rPr lang="en-US" altLang="en-US"/>
              <a:t>	        'pretty girl'			'pretty girls'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02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1960E99-3590-A440-933B-3869FFB21F55}"/>
              </a:ext>
            </a:extLst>
          </p:cNvPr>
          <p:cNvCxnSpPr/>
          <p:nvPr/>
        </p:nvCxnSpPr>
        <p:spPr>
          <a:xfrm>
            <a:off x="888029" y="591040"/>
            <a:ext cx="10278035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8FE8C7-763C-C042-89AC-D03E36E3F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DCBE-05F2-0C4D-BAF9-9B10854F91EB}" type="slidenum">
              <a:rPr lang="en-US"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0DFE9F-43E4-DA41-8876-AB8679258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4694" y="984745"/>
            <a:ext cx="7227863" cy="59711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24BC66-FF06-6E42-9B6A-1B6715F6ED63}"/>
              </a:ext>
            </a:extLst>
          </p:cNvPr>
          <p:cNvSpPr txBox="1"/>
          <p:nvPr/>
        </p:nvSpPr>
        <p:spPr>
          <a:xfrm>
            <a:off x="888029" y="834013"/>
            <a:ext cx="26288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Noun classes in Kol, a Bantu language that has lost all gender agreement.  The gender prefixes remain, but they are now only number markers.</a:t>
            </a:r>
          </a:p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B08646-91E8-224D-B0C1-1C596562E49A}"/>
              </a:ext>
            </a:extLst>
          </p:cNvPr>
          <p:cNvSpPr txBox="1"/>
          <p:nvPr/>
        </p:nvSpPr>
        <p:spPr>
          <a:xfrm>
            <a:off x="582804" y="6356350"/>
            <a:ext cx="2381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Henson 2007:62</a:t>
            </a:r>
          </a:p>
        </p:txBody>
      </p:sp>
    </p:spTree>
    <p:extLst>
      <p:ext uri="{BB962C8B-B14F-4D97-AF65-F5344CB8AC3E}">
        <p14:creationId xmlns:p14="http://schemas.microsoft.com/office/powerpoint/2010/main" val="1571657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1960E99-3590-A440-933B-3869FFB21F55}"/>
              </a:ext>
            </a:extLst>
          </p:cNvPr>
          <p:cNvCxnSpPr/>
          <p:nvPr/>
        </p:nvCxnSpPr>
        <p:spPr>
          <a:xfrm>
            <a:off x="888029" y="591040"/>
            <a:ext cx="10278035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684102-9355-094D-A8DA-1DF2FDB4C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DCBE-05F2-0C4D-BAF9-9B10854F91EB}" type="slidenum">
              <a:rPr lang="en-US"/>
              <a:t>18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DBF081-CEF3-254D-A1B2-97D314243C27}"/>
              </a:ext>
            </a:extLst>
          </p:cNvPr>
          <p:cNvSpPr txBox="1"/>
          <p:nvPr/>
        </p:nvSpPr>
        <p:spPr>
          <a:xfrm>
            <a:off x="1048802" y="823964"/>
            <a:ext cx="1004457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Nakh-Daghestania:  Intersection of gender with number</a:t>
            </a:r>
          </a:p>
          <a:p>
            <a:endParaRPr lang="en-US" sz="2800"/>
          </a:p>
          <a:p>
            <a:r>
              <a:rPr lang="en-US"/>
              <a:t>Plural gender marker is well predictable from singular, overall.</a:t>
            </a:r>
          </a:p>
          <a:p>
            <a:pPr>
              <a:tabLst>
                <a:tab pos="449263" algn="l"/>
              </a:tabLst>
            </a:pPr>
            <a:r>
              <a:rPr lang="en-US"/>
              <a:t>	Reduction of gender classes common in plural.</a:t>
            </a:r>
          </a:p>
          <a:p>
            <a:pPr>
              <a:tabLst>
                <a:tab pos="449263" algn="l"/>
              </a:tabLst>
            </a:pPr>
            <a:endParaRPr lang="en-US"/>
          </a:p>
          <a:p>
            <a:pPr>
              <a:tabLst>
                <a:tab pos="449263" algn="l"/>
              </a:tabLst>
            </a:pPr>
            <a:r>
              <a:rPr lang="en-US"/>
              <a:t>We need to speak of not just gender classes but </a:t>
            </a:r>
            <a:r>
              <a:rPr lang="en-US" b="1"/>
              <a:t>singular-plural pairings</a:t>
            </a:r>
            <a:r>
              <a:rPr lang="en-US"/>
              <a:t>.</a:t>
            </a:r>
          </a:p>
          <a:p>
            <a:pPr>
              <a:tabLst>
                <a:tab pos="449263" algn="l"/>
              </a:tabLst>
            </a:pPr>
            <a:r>
              <a:rPr lang="en-US"/>
              <a:t>	And e.g. </a:t>
            </a:r>
            <a:r>
              <a:rPr lang="en-US" b="1"/>
              <a:t>direct</a:t>
            </a:r>
            <a:r>
              <a:rPr lang="en-US"/>
              <a:t> pairings (e.g. sg. B : pl. B)  vs. </a:t>
            </a:r>
            <a:r>
              <a:rPr lang="en-US" b="1"/>
              <a:t>cross</a:t>
            </a:r>
            <a:r>
              <a:rPr lang="en-US"/>
              <a:t> pairings  (e.g. sg. B : pl. D).</a:t>
            </a:r>
          </a:p>
          <a:p>
            <a:pPr>
              <a:tabLst>
                <a:tab pos="449263" algn="l"/>
              </a:tabLst>
            </a:pP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A81EE5-721A-9F43-8A58-9EA7C4BC065E}"/>
              </a:ext>
            </a:extLst>
          </p:cNvPr>
          <p:cNvSpPr txBox="1"/>
          <p:nvPr/>
        </p:nvSpPr>
        <p:spPr>
          <a:xfrm>
            <a:off x="532563" y="6356350"/>
            <a:ext cx="2361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xxx xxx</a:t>
            </a:r>
          </a:p>
        </p:txBody>
      </p:sp>
    </p:spTree>
    <p:extLst>
      <p:ext uri="{BB962C8B-B14F-4D97-AF65-F5344CB8AC3E}">
        <p14:creationId xmlns:p14="http://schemas.microsoft.com/office/powerpoint/2010/main" val="3694213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1960E99-3590-A440-933B-3869FFB21F55}"/>
              </a:ext>
            </a:extLst>
          </p:cNvPr>
          <p:cNvCxnSpPr/>
          <p:nvPr/>
        </p:nvCxnSpPr>
        <p:spPr>
          <a:xfrm>
            <a:off x="888029" y="591040"/>
            <a:ext cx="10278035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684102-9355-094D-A8DA-1DF2FDB4C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DCBE-05F2-0C4D-BAF9-9B10854F91EB}" type="slidenum">
              <a:rPr lang="en-US"/>
              <a:t>19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DBF081-CEF3-254D-A1B2-97D314243C27}"/>
              </a:ext>
            </a:extLst>
          </p:cNvPr>
          <p:cNvSpPr txBox="1"/>
          <p:nvPr/>
        </p:nvSpPr>
        <p:spPr>
          <a:xfrm>
            <a:off x="1048802" y="823964"/>
            <a:ext cx="1011726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Singular-plural pairings in N-D languages</a:t>
            </a:r>
          </a:p>
          <a:p>
            <a:endParaRPr lang="en-US" sz="2800"/>
          </a:p>
          <a:p>
            <a:r>
              <a:rPr lang="en-US"/>
              <a:t>	</a:t>
            </a:r>
            <a:r>
              <a:rPr lang="en-US" i="1"/>
              <a:t>Sg	Pl		Singular membership</a:t>
            </a:r>
            <a:endParaRPr lang="en-US"/>
          </a:p>
          <a:p>
            <a:r>
              <a:rPr lang="en-US"/>
              <a:t>Batsbi 	V	B		Human male</a:t>
            </a:r>
          </a:p>
          <a:p>
            <a:r>
              <a:rPr lang="en-US"/>
              <a:t>	J	B		Human female</a:t>
            </a:r>
          </a:p>
          <a:p>
            <a:r>
              <a:rPr lang="en-US"/>
              <a:t>	J	J		Various</a:t>
            </a:r>
          </a:p>
          <a:p>
            <a:r>
              <a:rPr lang="en-US"/>
              <a:t>	D	D		Various</a:t>
            </a:r>
          </a:p>
          <a:p>
            <a:r>
              <a:rPr lang="en-US"/>
              <a:t>	B	B		Various</a:t>
            </a:r>
          </a:p>
          <a:p>
            <a:endParaRPr lang="en-US"/>
          </a:p>
          <a:p>
            <a:r>
              <a:rPr lang="en-US"/>
              <a:t>     and:	B	J		(15 nouns)</a:t>
            </a:r>
          </a:p>
          <a:p>
            <a:r>
              <a:rPr lang="en-US"/>
              <a:t>	D	J		(4)</a:t>
            </a:r>
          </a:p>
          <a:p>
            <a:r>
              <a:rPr lang="en-US"/>
              <a:t>	B	D		(3)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Avar	W	R		Human male</a:t>
            </a:r>
          </a:p>
          <a:p>
            <a:r>
              <a:rPr lang="en-US"/>
              <a:t>	J	R		Human female</a:t>
            </a:r>
          </a:p>
          <a:p>
            <a:r>
              <a:rPr lang="en-US"/>
              <a:t>	B	R		All other.</a:t>
            </a:r>
          </a:p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4E22A3-BC71-AE47-BFB2-C4ABDDBAA658}"/>
              </a:ext>
            </a:extLst>
          </p:cNvPr>
          <p:cNvSpPr txBox="1"/>
          <p:nvPr/>
        </p:nvSpPr>
        <p:spPr>
          <a:xfrm>
            <a:off x="7747279" y="1758462"/>
            <a:ext cx="3606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Note that all plurals are predictable from singular gender and ± human.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B1825E-900C-774A-9624-AEA219DFEE46}"/>
              </a:ext>
            </a:extLst>
          </p:cNvPr>
          <p:cNvSpPr txBox="1"/>
          <p:nvPr/>
        </p:nvSpPr>
        <p:spPr>
          <a:xfrm>
            <a:off x="7747278" y="3507204"/>
            <a:ext cx="360652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Cross pairings.  Unpredictable.  Very minor classes.</a:t>
            </a:r>
          </a:p>
          <a:p>
            <a:r>
              <a:rPr lang="en-US" sz="1400"/>
              <a:t>(B D is considerably more numerous in Ingush.)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2004B2-572B-CA45-9381-D171E1E96410}"/>
              </a:ext>
            </a:extLst>
          </p:cNvPr>
          <p:cNvSpPr txBox="1"/>
          <p:nvPr/>
        </p:nvSpPr>
        <p:spPr>
          <a:xfrm>
            <a:off x="7747278" y="4744564"/>
            <a:ext cx="360652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Gender is ~100% predictable, singular and plural.</a:t>
            </a:r>
          </a:p>
          <a:p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902877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DDD2CC5-5A5B-3946-AAAF-78A7A3A029FC}"/>
              </a:ext>
            </a:extLst>
          </p:cNvPr>
          <p:cNvCxnSpPr/>
          <p:nvPr/>
        </p:nvCxnSpPr>
        <p:spPr>
          <a:xfrm>
            <a:off x="888029" y="591040"/>
            <a:ext cx="10278035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2A5B8BC-7C59-1142-A5B3-A941B6994496}"/>
              </a:ext>
            </a:extLst>
          </p:cNvPr>
          <p:cNvSpPr txBox="1"/>
          <p:nvPr/>
        </p:nvSpPr>
        <p:spPr>
          <a:xfrm>
            <a:off x="1034980" y="1286189"/>
            <a:ext cx="10131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A well-entrenched, cross-linguistically rare, fairly complex idiosyncrasy</a:t>
            </a:r>
          </a:p>
          <a:p>
            <a:endParaRPr lang="en-US" sz="2400"/>
          </a:p>
          <a:p>
            <a:r>
              <a:rPr lang="en-US" sz="2400"/>
              <a:t>A good diagnostic in historical comparison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9B7806-9E0E-E740-BEBD-A6BC8250A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DCBE-05F2-0C4D-BAF9-9B10854F91EB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472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1960E99-3590-A440-933B-3869FFB21F55}"/>
              </a:ext>
            </a:extLst>
          </p:cNvPr>
          <p:cNvCxnSpPr/>
          <p:nvPr/>
        </p:nvCxnSpPr>
        <p:spPr>
          <a:xfrm>
            <a:off x="888029" y="591040"/>
            <a:ext cx="10278035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684102-9355-094D-A8DA-1DF2FDB4C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DCBE-05F2-0C4D-BAF9-9B10854F91EB}" type="slidenum">
              <a:rPr lang="en-US"/>
              <a:t>20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DBF081-CEF3-254D-A1B2-97D314243C27}"/>
              </a:ext>
            </a:extLst>
          </p:cNvPr>
          <p:cNvSpPr txBox="1"/>
          <p:nvPr/>
        </p:nvSpPr>
        <p:spPr>
          <a:xfrm>
            <a:off x="1048802" y="823964"/>
            <a:ext cx="10117261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Intersection with person</a:t>
            </a:r>
          </a:p>
          <a:p>
            <a:endParaRPr lang="en-US" sz="2800"/>
          </a:p>
          <a:p>
            <a:r>
              <a:rPr lang="en-US"/>
              <a:t>Nouns have </a:t>
            </a:r>
            <a:r>
              <a:rPr lang="en-US" b="1"/>
              <a:t>lexical gender assignment</a:t>
            </a:r>
            <a:r>
              <a:rPr lang="en-US"/>
              <a:t>:  every noun has a gender.</a:t>
            </a:r>
          </a:p>
          <a:p>
            <a:endParaRPr lang="en-US"/>
          </a:p>
          <a:p>
            <a:r>
              <a:rPr lang="en-US"/>
              <a:t>Personal pronouns (and probably nouns referring to humans) have </a:t>
            </a:r>
            <a:r>
              <a:rPr lang="en-US" b="1"/>
              <a:t>referential </a:t>
            </a:r>
            <a:r>
              <a:rPr lang="en-US"/>
              <a:t>(or </a:t>
            </a:r>
            <a:r>
              <a:rPr lang="en-US" b="1"/>
              <a:t>semantic</a:t>
            </a:r>
            <a:r>
              <a:rPr lang="en-US"/>
              <a:t>) </a:t>
            </a:r>
            <a:r>
              <a:rPr lang="en-US" b="1"/>
              <a:t>gender assignment</a:t>
            </a:r>
            <a:r>
              <a:rPr lang="en-US"/>
              <a:t>:  the sex of the referent determines the gender agreement. </a:t>
            </a:r>
          </a:p>
          <a:p>
            <a:r>
              <a:rPr lang="en-US"/>
              <a:t>	Arbitrary gender assignment for all words lower in the animacy hierarchy.</a:t>
            </a:r>
          </a:p>
          <a:p>
            <a:endParaRPr lang="en-US"/>
          </a:p>
          <a:p>
            <a:pPr marL="919163" indent="-919163"/>
            <a:r>
              <a:rPr lang="en-US"/>
              <a:t>	</a:t>
            </a:r>
            <a:r>
              <a:rPr lang="en-US" sz="1600"/>
              <a:t>Near-universal.  (Two known exceptions:  Uduk [Coman; Africa] and another, where all pronouns have the same gender – thus predictable -- and all lower are arbitrary.)</a:t>
            </a:r>
          </a:p>
          <a:p>
            <a:pPr marL="919163" indent="-919163"/>
            <a:endParaRPr lang="en-US"/>
          </a:p>
          <a:p>
            <a:pPr marL="919163" indent="-919163"/>
            <a:r>
              <a:rPr lang="en-US"/>
              <a:t>Likewise for autogender at least in Bantu.</a:t>
            </a:r>
          </a:p>
          <a:p>
            <a:pPr marL="919163" indent="-919163"/>
            <a:endParaRPr lang="en-US"/>
          </a:p>
          <a:p>
            <a:pPr marL="919163" indent="-919163"/>
            <a:r>
              <a:rPr lang="en-US"/>
              <a:t>But not in ND:  autogender is fixed in the singular, </a:t>
            </a:r>
            <a:r>
              <a:rPr lang="en-US" b="1"/>
              <a:t>no change in plural</a:t>
            </a:r>
            <a:r>
              <a:rPr lang="en-US"/>
              <a:t>.  And not part of number marking; that is separate, suffixal</a:t>
            </a:r>
          </a:p>
          <a:p>
            <a:pPr marL="919163" indent="-919163"/>
            <a:endParaRPr lang="en-US" sz="1200"/>
          </a:p>
          <a:p>
            <a:pPr marL="919163" indent="-919163"/>
            <a:r>
              <a:rPr lang="en-US"/>
              <a:t>	Ingush	jisha  J	'sister'		</a:t>
            </a:r>
            <a:r>
              <a:rPr lang="en-US">
                <a:solidFill>
                  <a:srgbClr val="0432FF"/>
                </a:solidFill>
              </a:rPr>
              <a:t>v</a:t>
            </a:r>
            <a:r>
              <a:rPr lang="en-US"/>
              <a:t>osha V  	 'brother'</a:t>
            </a:r>
          </a:p>
          <a:p>
            <a:pPr marL="919163" indent="-919163"/>
            <a:r>
              <a:rPr lang="en-US"/>
              <a:t>		jizharii B	'sisters'		</a:t>
            </a:r>
            <a:r>
              <a:rPr lang="en-US" b="1">
                <a:solidFill>
                  <a:srgbClr val="0432FF"/>
                </a:solidFill>
              </a:rPr>
              <a:t>v</a:t>
            </a:r>
            <a:r>
              <a:rPr lang="en-US"/>
              <a:t>ezharii B	 'brothers'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A81EE5-721A-9F43-8A58-9EA7C4BC065E}"/>
              </a:ext>
            </a:extLst>
          </p:cNvPr>
          <p:cNvSpPr txBox="1"/>
          <p:nvPr/>
        </p:nvSpPr>
        <p:spPr>
          <a:xfrm>
            <a:off x="532563" y="6356350"/>
            <a:ext cx="2361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Dahl 2000, 2015</a:t>
            </a:r>
          </a:p>
        </p:txBody>
      </p:sp>
    </p:spTree>
    <p:extLst>
      <p:ext uri="{BB962C8B-B14F-4D97-AF65-F5344CB8AC3E}">
        <p14:creationId xmlns:p14="http://schemas.microsoft.com/office/powerpoint/2010/main" val="2882733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1960E99-3590-A440-933B-3869FFB21F55}"/>
              </a:ext>
            </a:extLst>
          </p:cNvPr>
          <p:cNvCxnSpPr/>
          <p:nvPr/>
        </p:nvCxnSpPr>
        <p:spPr>
          <a:xfrm>
            <a:off x="888029" y="591040"/>
            <a:ext cx="10278035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684102-9355-094D-A8DA-1DF2FDB4C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DCBE-05F2-0C4D-BAF9-9B10854F91EB}" type="slidenum">
              <a:rPr lang="en-US"/>
              <a:t>21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DBF081-CEF3-254D-A1B2-97D314243C27}"/>
              </a:ext>
            </a:extLst>
          </p:cNvPr>
          <p:cNvSpPr txBox="1"/>
          <p:nvPr/>
        </p:nvSpPr>
        <p:spPr>
          <a:xfrm>
            <a:off x="1048803" y="823964"/>
            <a:ext cx="4517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Diachrony</a:t>
            </a:r>
          </a:p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1073027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1960E99-3590-A440-933B-3869FFB21F55}"/>
              </a:ext>
            </a:extLst>
          </p:cNvPr>
          <p:cNvCxnSpPr/>
          <p:nvPr/>
        </p:nvCxnSpPr>
        <p:spPr>
          <a:xfrm>
            <a:off x="888029" y="591040"/>
            <a:ext cx="10278035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684102-9355-094D-A8DA-1DF2FDB4C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DCBE-05F2-0C4D-BAF9-9B10854F91EB}" type="slidenum">
              <a:rPr lang="en-US"/>
              <a:t>22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EAD6BF-D1F4-C244-BB6B-C193F09968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77"/>
          <a:stretch/>
        </p:blipFill>
        <p:spPr>
          <a:xfrm>
            <a:off x="3908203" y="308149"/>
            <a:ext cx="5088423" cy="66469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9A8793-38D5-4541-B7F0-6FE4B8A5503C}"/>
              </a:ext>
            </a:extLst>
          </p:cNvPr>
          <p:cNvSpPr txBox="1"/>
          <p:nvPr/>
        </p:nvSpPr>
        <p:spPr>
          <a:xfrm>
            <a:off x="888029" y="934497"/>
            <a:ext cx="256274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Three cognate sets</a:t>
            </a:r>
          </a:p>
          <a:p>
            <a:endParaRPr lang="en-US"/>
          </a:p>
          <a:p>
            <a:r>
              <a:rPr lang="en-US"/>
              <a:t>showing different (auto)genders and different treatments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Transcription (raw from database):</a:t>
            </a:r>
          </a:p>
          <a:p>
            <a:r>
              <a:rPr lang="en-US"/>
              <a:t>9 = pharyngeal,   </a:t>
            </a:r>
          </a:p>
          <a:p>
            <a:r>
              <a:rPr lang="en-US"/>
              <a:t>      pharyngealization</a:t>
            </a:r>
          </a:p>
          <a:p>
            <a:r>
              <a:rPr lang="en-US"/>
              <a:t>7 = glottal stop</a:t>
            </a:r>
          </a:p>
        </p:txBody>
      </p:sp>
    </p:spTree>
    <p:extLst>
      <p:ext uri="{BB962C8B-B14F-4D97-AF65-F5344CB8AC3E}">
        <p14:creationId xmlns:p14="http://schemas.microsoft.com/office/powerpoint/2010/main" val="15397170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1960E99-3590-A440-933B-3869FFB21F55}"/>
              </a:ext>
            </a:extLst>
          </p:cNvPr>
          <p:cNvCxnSpPr/>
          <p:nvPr/>
        </p:nvCxnSpPr>
        <p:spPr>
          <a:xfrm>
            <a:off x="888029" y="591040"/>
            <a:ext cx="10278035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684102-9355-094D-A8DA-1DF2FDB4C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DCBE-05F2-0C4D-BAF9-9B10854F91EB}" type="slidenum">
              <a:rPr lang="en-US"/>
              <a:t>23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DBF081-CEF3-254D-A1B2-97D314243C27}"/>
              </a:ext>
            </a:extLst>
          </p:cNvPr>
          <p:cNvSpPr txBox="1"/>
          <p:nvPr/>
        </p:nvSpPr>
        <p:spPr>
          <a:xfrm>
            <a:off x="1048803" y="823964"/>
            <a:ext cx="601518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What was the original autogender?</a:t>
            </a:r>
          </a:p>
          <a:p>
            <a:endParaRPr lang="en-US" sz="2800"/>
          </a:p>
          <a:p>
            <a:r>
              <a:rPr lang="en-US"/>
              <a:t>Reconstruction is not just a phonological matter.</a:t>
            </a:r>
          </a:p>
          <a:p>
            <a:endParaRPr lang="en-US"/>
          </a:p>
          <a:p>
            <a:r>
              <a:rPr lang="en-US"/>
              <a:t>Some diachronic attractors in N-D:</a:t>
            </a:r>
          </a:p>
          <a:p>
            <a:endParaRPr lang="en-US"/>
          </a:p>
          <a:p>
            <a:r>
              <a:rPr lang="en-US"/>
              <a:t>Non-nasal   &gt;   nasal</a:t>
            </a:r>
          </a:p>
          <a:p>
            <a:r>
              <a:rPr lang="en-US"/>
              <a:t>D gender   &gt;   B</a:t>
            </a:r>
          </a:p>
          <a:p>
            <a:r>
              <a:rPr lang="en-US"/>
              <a:t>Various   &gt;   /m/	(also in personal pronoun paradigms)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Therefore, for 'nettle' reconstruct R gender and */n/.</a:t>
            </a:r>
          </a:p>
          <a:p>
            <a:pPr>
              <a:tabLst>
                <a:tab pos="449263" algn="l"/>
              </a:tabLst>
            </a:pPr>
            <a:r>
              <a:rPr lang="en-US"/>
              <a:t>	(Or even */r/ ?   Theoretically.)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A81EE5-721A-9F43-8A58-9EA7C4BC065E}"/>
              </a:ext>
            </a:extLst>
          </p:cNvPr>
          <p:cNvSpPr txBox="1"/>
          <p:nvPr/>
        </p:nvSpPr>
        <p:spPr>
          <a:xfrm>
            <a:off x="532563" y="6356350"/>
            <a:ext cx="2361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Nichols 2012</a:t>
            </a:r>
          </a:p>
        </p:txBody>
      </p:sp>
    </p:spTree>
    <p:extLst>
      <p:ext uri="{BB962C8B-B14F-4D97-AF65-F5344CB8AC3E}">
        <p14:creationId xmlns:p14="http://schemas.microsoft.com/office/powerpoint/2010/main" val="6538604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04B077-6F8D-8149-8EBD-6466A562E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0421-B795-1846-8D99-A8989AEAFAC0}" type="slidenum">
              <a:t>24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AD53EA-39D6-C34D-B795-C76E1E35FB1A}"/>
              </a:ext>
            </a:extLst>
          </p:cNvPr>
          <p:cNvSpPr txBox="1"/>
          <p:nvPr/>
        </p:nvSpPr>
        <p:spPr>
          <a:xfrm>
            <a:off x="888029" y="884903"/>
            <a:ext cx="1027803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7200" algn="l"/>
                <a:tab pos="908050" algn="l"/>
                <a:tab pos="1368425" algn="l"/>
              </a:tabLst>
            </a:pPr>
            <a:r>
              <a:rPr lang="en-US" sz="2000"/>
              <a:t>Auto-gender, cont. </a:t>
            </a:r>
          </a:p>
          <a:p>
            <a:pPr>
              <a:tabLst>
                <a:tab pos="457200" algn="l"/>
                <a:tab pos="908050" algn="l"/>
                <a:tab pos="1368425" algn="l"/>
              </a:tabLst>
            </a:pPr>
            <a:endParaRPr lang="en-US" sz="2800"/>
          </a:p>
          <a:p>
            <a:pPr>
              <a:spcAft>
                <a:spcPts val="600"/>
              </a:spcAft>
              <a:tabLst>
                <a:tab pos="457200" algn="l"/>
                <a:tab pos="908050" algn="l"/>
                <a:tab pos="1368425" algn="l"/>
              </a:tabLst>
            </a:pPr>
            <a:r>
              <a:rPr lang="en-US"/>
              <a:t>What is auto-gender, in origin ??</a:t>
            </a:r>
          </a:p>
          <a:p>
            <a:pPr>
              <a:spcAft>
                <a:spcPts val="600"/>
              </a:spcAft>
              <a:tabLst>
                <a:tab pos="457200" algn="l"/>
                <a:tab pos="908050" algn="l"/>
                <a:tab pos="1368425" algn="l"/>
              </a:tabLst>
            </a:pPr>
            <a:endParaRPr lang="en-US"/>
          </a:p>
          <a:p>
            <a:pPr>
              <a:spcAft>
                <a:spcPts val="600"/>
              </a:spcAft>
              <a:tabLst>
                <a:tab pos="457200" algn="l"/>
                <a:tab pos="908050" algn="l"/>
                <a:tab pos="1368425" algn="l"/>
              </a:tabLst>
            </a:pPr>
            <a:r>
              <a:rPr lang="en-US"/>
              <a:t>Words that nearly always have it:  'sun', 'moon'		(unique reference)</a:t>
            </a:r>
          </a:p>
          <a:p>
            <a:pPr>
              <a:spcAft>
                <a:spcPts val="600"/>
              </a:spcAft>
              <a:tabLst>
                <a:tab pos="457200" algn="l"/>
                <a:tab pos="908050" algn="l"/>
                <a:tab pos="1368425" algn="l"/>
              </a:tabLst>
            </a:pPr>
            <a:r>
              <a:rPr lang="en-US"/>
              <a:t>Often:  parts of wholes   (some, derivationally)		(contextually definite)</a:t>
            </a:r>
          </a:p>
          <a:p>
            <a:pPr>
              <a:spcAft>
                <a:spcPts val="600"/>
              </a:spcAft>
              <a:tabLst>
                <a:tab pos="457200" algn="l"/>
                <a:tab pos="908050" algn="l"/>
                <a:tab pos="1368425" algn="l"/>
              </a:tabLst>
            </a:pPr>
            <a:r>
              <a:rPr lang="en-US"/>
              <a:t>Kin terms    (some, derivationally)				</a:t>
            </a:r>
          </a:p>
          <a:p>
            <a:pPr>
              <a:spcAft>
                <a:spcPts val="600"/>
              </a:spcAft>
              <a:tabLst>
                <a:tab pos="457200" algn="l"/>
                <a:tab pos="908050" algn="l"/>
                <a:tab pos="1368425" algn="l"/>
              </a:tabLst>
            </a:pPr>
            <a:endParaRPr lang="en-US"/>
          </a:p>
          <a:p>
            <a:pPr>
              <a:spcAft>
                <a:spcPts val="600"/>
              </a:spcAft>
              <a:tabLst>
                <a:tab pos="457200" algn="l"/>
                <a:tab pos="908050" algn="l"/>
                <a:tab pos="1368425" algn="l"/>
              </a:tabLst>
            </a:pPr>
            <a:r>
              <a:rPr lang="en-US"/>
              <a:t>All of these are likely definite (semantically, contextually; grammatically if the language has articles)</a:t>
            </a:r>
          </a:p>
          <a:p>
            <a:pPr>
              <a:spcAft>
                <a:spcPts val="600"/>
              </a:spcAft>
              <a:tabLst>
                <a:tab pos="457200" algn="l"/>
                <a:tab pos="908050" algn="l"/>
                <a:tab pos="1368425" algn="l"/>
              </a:tabLst>
            </a:pPr>
            <a:endParaRPr lang="en-US"/>
          </a:p>
          <a:p>
            <a:pPr>
              <a:spcAft>
                <a:spcPts val="600"/>
              </a:spcAft>
              <a:tabLst>
                <a:tab pos="457200" algn="l"/>
                <a:tab pos="908050" algn="l"/>
                <a:tab pos="1368425" algn="l"/>
              </a:tabLst>
            </a:pPr>
            <a:r>
              <a:rPr lang="en-US"/>
              <a:t>Probably:  fused former articles  (fused with words that were most often definite).</a:t>
            </a:r>
          </a:p>
          <a:p>
            <a:pPr>
              <a:spcAft>
                <a:spcPts val="600"/>
              </a:spcAft>
              <a:tabLst>
                <a:tab pos="457200" algn="l"/>
                <a:tab pos="908050" algn="l"/>
                <a:tab pos="1368425" algn="l"/>
              </a:tabLst>
            </a:pPr>
            <a:r>
              <a:rPr lang="en-US"/>
              <a:t>	Articles agreed in gender in Proto-N-D.</a:t>
            </a:r>
          </a:p>
          <a:p>
            <a:pPr>
              <a:spcAft>
                <a:spcPts val="600"/>
              </a:spcAft>
              <a:tabLst>
                <a:tab pos="457200" algn="l"/>
                <a:tab pos="908050" algn="l"/>
                <a:tab pos="1368425" algn="l"/>
              </a:tabLst>
            </a:pPr>
            <a:r>
              <a:rPr lang="en-US"/>
              <a:t>	Modern N-D languages do not have articles.</a:t>
            </a:r>
          </a:p>
          <a:p>
            <a:pPr>
              <a:spcAft>
                <a:spcPts val="600"/>
              </a:spcAft>
              <a:tabLst>
                <a:tab pos="457200" algn="l"/>
                <a:tab pos="908050" algn="l"/>
                <a:tab pos="1368425" algn="l"/>
              </a:tabLst>
            </a:pPr>
            <a:endParaRPr lang="en-US"/>
          </a:p>
          <a:p>
            <a:r>
              <a:rPr lang="en-US"/>
              <a:t> 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98EF29F-221F-9A40-8FE4-5050216C1EA9}"/>
              </a:ext>
            </a:extLst>
          </p:cNvPr>
          <p:cNvCxnSpPr/>
          <p:nvPr/>
        </p:nvCxnSpPr>
        <p:spPr>
          <a:xfrm>
            <a:off x="888029" y="591040"/>
            <a:ext cx="10278035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690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04B077-6F8D-8149-8EBD-6466A562E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0421-B795-1846-8D99-A8989AEAFAC0}" type="slidenum">
              <a:t>25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AD53EA-39D6-C34D-B795-C76E1E35FB1A}"/>
              </a:ext>
            </a:extLst>
          </p:cNvPr>
          <p:cNvSpPr txBox="1"/>
          <p:nvPr/>
        </p:nvSpPr>
        <p:spPr>
          <a:xfrm>
            <a:off x="888029" y="884903"/>
            <a:ext cx="10278035" cy="613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7200" algn="l"/>
                <a:tab pos="908050" algn="l"/>
                <a:tab pos="1368425" algn="l"/>
              </a:tabLst>
            </a:pPr>
            <a:r>
              <a:rPr lang="en-US" sz="2000"/>
              <a:t>Other examples of variable fused articles</a:t>
            </a:r>
          </a:p>
          <a:p>
            <a:pPr>
              <a:tabLst>
                <a:tab pos="457200" algn="l"/>
                <a:tab pos="908050" algn="l"/>
                <a:tab pos="1368425" algn="l"/>
              </a:tabLst>
            </a:pPr>
            <a:endParaRPr lang="en-US" sz="2800"/>
          </a:p>
          <a:p>
            <a:pPr>
              <a:spcBef>
                <a:spcPct val="50000"/>
              </a:spcBef>
            </a:pPr>
            <a:r>
              <a:rPr lang="en-US" altLang="en-US"/>
              <a:t>	• </a:t>
            </a:r>
            <a:r>
              <a:rPr lang="en-US" altLang="en-US" b="1"/>
              <a:t>Synchrony.</a:t>
            </a:r>
            <a:r>
              <a:rPr lang="en-US" altLang="en-US"/>
              <a:t>  Abkhaz:  </a:t>
            </a:r>
            <a:r>
              <a:rPr lang="en-US" altLang="en-US" i="1"/>
              <a:t>amxy</a:t>
            </a:r>
            <a:r>
              <a:rPr lang="en-US" altLang="en-US"/>
              <a:t> ‘field’  </a:t>
            </a:r>
            <a:r>
              <a:rPr lang="en-US" altLang="en-US" i="1"/>
              <a:t>azal</a:t>
            </a:r>
            <a:r>
              <a:rPr lang="en-US" altLang="en-US"/>
              <a:t> ‘hall’ (Russ. </a:t>
            </a:r>
            <a:r>
              <a:rPr lang="en-US" altLang="ja-JP" i="1"/>
              <a:t>zal</a:t>
            </a:r>
            <a:r>
              <a:rPr lang="en-US" altLang="ja-JP"/>
              <a:t>)	 (</a:t>
            </a:r>
            <a:r>
              <a:rPr lang="en-US" altLang="ja-JP" i="1"/>
              <a:t>a-</a:t>
            </a:r>
            <a:r>
              <a:rPr lang="en-US" altLang="ja-JP"/>
              <a:t> article)</a:t>
            </a:r>
            <a:endParaRPr lang="en-US" altLang="en-US"/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en-US" altLang="en-US"/>
          </a:p>
          <a:p>
            <a:pPr>
              <a:spcBef>
                <a:spcPct val="50000"/>
              </a:spcBef>
            </a:pPr>
            <a:r>
              <a:rPr lang="en-US" altLang="en-US"/>
              <a:t>	• </a:t>
            </a:r>
            <a:r>
              <a:rPr lang="en-US" altLang="en-US" b="1"/>
              <a:t>Creolization.</a:t>
            </a:r>
            <a:r>
              <a:rPr lang="en-US" altLang="en-US"/>
              <a:t>  Haitian Creole: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		</a:t>
            </a:r>
            <a:r>
              <a:rPr lang="en-US" altLang="en-US" i="1"/>
              <a:t>lalin</a:t>
            </a:r>
            <a:r>
              <a:rPr lang="en-US" altLang="en-US"/>
              <a:t>  ‘moon’  (Fr. </a:t>
            </a:r>
            <a:r>
              <a:rPr lang="en-US" altLang="en-US" i="1"/>
              <a:t>la lune)</a:t>
            </a:r>
            <a:r>
              <a:rPr lang="en-US" altLang="en-US"/>
              <a:t>		</a:t>
            </a:r>
            <a:r>
              <a:rPr lang="en-US" altLang="en-US" i="1"/>
              <a:t>kle</a:t>
            </a:r>
            <a:r>
              <a:rPr lang="en-US" altLang="en-US"/>
              <a:t>  ‘key’ (Fr. </a:t>
            </a:r>
            <a:r>
              <a:rPr lang="en-US" altLang="en-US" i="1"/>
              <a:t>cl</a:t>
            </a:r>
            <a:r>
              <a:rPr lang="en-US" altLang="ja-JP" i="1"/>
              <a:t>é)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en-US" altLang="en-US"/>
          </a:p>
          <a:p>
            <a:r>
              <a:rPr lang="en-US" altLang="en-US"/>
              <a:t>	• </a:t>
            </a:r>
            <a:r>
              <a:rPr lang="en-US" altLang="en-US" b="1"/>
              <a:t>Contact.</a:t>
            </a:r>
            <a:r>
              <a:rPr lang="en-US" altLang="en-US"/>
              <a:t>  Arabic loans into European languages:</a:t>
            </a:r>
          </a:p>
          <a:p>
            <a:pPr>
              <a:lnSpc>
                <a:spcPct val="140000"/>
              </a:lnSpc>
            </a:pPr>
            <a:r>
              <a:rPr lang="en-US" altLang="en-US"/>
              <a:t>			     </a:t>
            </a:r>
            <a:r>
              <a:rPr lang="en-US" altLang="en-US" u="sng"/>
              <a:t>via Spain</a:t>
            </a:r>
            <a:r>
              <a:rPr lang="en-US" altLang="en-US"/>
              <a:t>		        </a:t>
            </a:r>
            <a:r>
              <a:rPr lang="en-US" altLang="en-US" u="sng"/>
              <a:t>via Sicily</a:t>
            </a:r>
            <a:r>
              <a:rPr lang="en-US" altLang="en-US"/>
              <a:t>		</a:t>
            </a:r>
          </a:p>
          <a:p>
            <a:r>
              <a:rPr lang="en-US" altLang="en-US"/>
              <a:t>	  	‘cotton’	     Spanish        </a:t>
            </a:r>
            <a:r>
              <a:rPr lang="en-US" altLang="en-US" i="1"/>
              <a:t>algodón</a:t>
            </a:r>
            <a:r>
              <a:rPr lang="en-US" altLang="en-US"/>
              <a:t>          	        Italian    </a:t>
            </a:r>
            <a:r>
              <a:rPr lang="en-US" altLang="en-US" i="1"/>
              <a:t>cotone</a:t>
            </a:r>
            <a:r>
              <a:rPr lang="en-US" altLang="en-US"/>
              <a:t>	</a:t>
            </a:r>
          </a:p>
          <a:p>
            <a:r>
              <a:rPr lang="en-US" altLang="en-US"/>
              <a:t>			     Portuguese  </a:t>
            </a:r>
            <a:r>
              <a:rPr lang="en-US" altLang="en-US" i="1"/>
              <a:t>algodaõ</a:t>
            </a:r>
            <a:r>
              <a:rPr lang="en-US" altLang="en-US"/>
              <a:t>	        French   </a:t>
            </a:r>
            <a:r>
              <a:rPr lang="en-US" altLang="en-US" i="1"/>
              <a:t>coton</a:t>
            </a:r>
            <a:endParaRPr lang="en-US" altLang="en-US"/>
          </a:p>
          <a:p>
            <a:r>
              <a:rPr lang="en-US" altLang="en-US"/>
              <a:t>			     Old French   </a:t>
            </a:r>
            <a:r>
              <a:rPr lang="en-US" altLang="en-US" i="1"/>
              <a:t>auqueton</a:t>
            </a:r>
            <a:r>
              <a:rPr lang="en-US" altLang="en-US"/>
              <a:t>	        English   </a:t>
            </a:r>
            <a:r>
              <a:rPr lang="en-US" altLang="en-US" i="1"/>
              <a:t>cotton</a:t>
            </a:r>
            <a:endParaRPr lang="en-US" altLang="en-US"/>
          </a:p>
          <a:p>
            <a:endParaRPr lang="en-US" altLang="en-US"/>
          </a:p>
          <a:p>
            <a:r>
              <a:rPr lang="en-US" altLang="en-US"/>
              <a:t>	 	‘artichoke’   Spanish         </a:t>
            </a:r>
            <a:r>
              <a:rPr lang="en-US" altLang="en-US" i="1"/>
              <a:t>alcachofa</a:t>
            </a:r>
            <a:r>
              <a:rPr lang="en-US" altLang="en-US"/>
              <a:t>	        Italian    </a:t>
            </a:r>
            <a:r>
              <a:rPr lang="en-US" altLang="en-US" i="1"/>
              <a:t>carciofo</a:t>
            </a:r>
            <a:endParaRPr lang="en-US" altLang="en-US"/>
          </a:p>
          <a:p>
            <a:r>
              <a:rPr lang="en-US" altLang="en-US"/>
              <a:t>			     English          </a:t>
            </a:r>
            <a:r>
              <a:rPr lang="en-US" altLang="en-US" i="1"/>
              <a:t>artichoke</a:t>
            </a:r>
            <a:endParaRPr lang="en-US" altLang="en-US"/>
          </a:p>
          <a:p>
            <a:endParaRPr lang="en-US" altLang="en-US"/>
          </a:p>
          <a:p>
            <a:pPr lvl="1"/>
            <a:r>
              <a:rPr lang="en-US" altLang="en-US" sz="1400"/>
              <a:t>(Not all words from Spain have the fused article.  It became standard in medieval translation.)</a:t>
            </a:r>
            <a:endParaRPr lang="en-US" altLang="en-US" sz="1600"/>
          </a:p>
          <a:p>
            <a:pPr>
              <a:spcAft>
                <a:spcPts val="600"/>
              </a:spcAft>
              <a:tabLst>
                <a:tab pos="457200" algn="l"/>
                <a:tab pos="908050" algn="l"/>
                <a:tab pos="1368425" algn="l"/>
              </a:tabLst>
            </a:pPr>
            <a:endParaRPr lang="en-US"/>
          </a:p>
          <a:p>
            <a:r>
              <a:rPr lang="en-US"/>
              <a:t> 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98EF29F-221F-9A40-8FE4-5050216C1EA9}"/>
              </a:ext>
            </a:extLst>
          </p:cNvPr>
          <p:cNvCxnSpPr/>
          <p:nvPr/>
        </p:nvCxnSpPr>
        <p:spPr>
          <a:xfrm>
            <a:off x="888029" y="591040"/>
            <a:ext cx="10278035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9585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1960E99-3590-A440-933B-3869FFB21F55}"/>
              </a:ext>
            </a:extLst>
          </p:cNvPr>
          <p:cNvCxnSpPr/>
          <p:nvPr/>
        </p:nvCxnSpPr>
        <p:spPr>
          <a:xfrm>
            <a:off x="888029" y="591040"/>
            <a:ext cx="10278035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684102-9355-094D-A8DA-1DF2FDB4C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DCBE-05F2-0C4D-BAF9-9B10854F91EB}" type="slidenum">
              <a:rPr lang="en-US"/>
              <a:t>26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DBF081-CEF3-254D-A1B2-97D314243C27}"/>
              </a:ext>
            </a:extLst>
          </p:cNvPr>
          <p:cNvSpPr txBox="1"/>
          <p:nvPr/>
        </p:nvSpPr>
        <p:spPr>
          <a:xfrm>
            <a:off x="1048802" y="823964"/>
            <a:ext cx="935706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Those examples are not analogous to Nakh-Daghestanian autogender</a:t>
            </a:r>
          </a:p>
          <a:p>
            <a:endParaRPr lang="en-US" sz="2800"/>
          </a:p>
          <a:p>
            <a:r>
              <a:rPr lang="en-US"/>
              <a:t>Abkhaz:	Regular (affects all nouns)</a:t>
            </a:r>
          </a:p>
          <a:p>
            <a:endParaRPr lang="en-US"/>
          </a:p>
          <a:p>
            <a:r>
              <a:rPr lang="en-US"/>
              <a:t>Haitian Creole:  No evidence whatsoever of creolization in Nakh-Daghestanian.</a:t>
            </a:r>
          </a:p>
          <a:p>
            <a:endParaRPr lang="en-US"/>
          </a:p>
          <a:p>
            <a:pPr marL="465138" indent="-465138"/>
            <a:r>
              <a:rPr lang="en-US"/>
              <a:t>Arabic loans in European languages:   But the Nakh-Daghestanian words with autogender are native Nakh-Daghestanian etyma.</a:t>
            </a:r>
          </a:p>
        </p:txBody>
      </p:sp>
    </p:spTree>
    <p:extLst>
      <p:ext uri="{BB962C8B-B14F-4D97-AF65-F5344CB8AC3E}">
        <p14:creationId xmlns:p14="http://schemas.microsoft.com/office/powerpoint/2010/main" val="32722116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04B077-6F8D-8149-8EBD-6466A562E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0421-B795-1846-8D99-A8989AEAFAC0}" type="slidenum">
              <a:t>27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AD53EA-39D6-C34D-B795-C76E1E35FB1A}"/>
              </a:ext>
            </a:extLst>
          </p:cNvPr>
          <p:cNvSpPr txBox="1"/>
          <p:nvPr/>
        </p:nvSpPr>
        <p:spPr>
          <a:xfrm>
            <a:off x="888029" y="884903"/>
            <a:ext cx="10278035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7200" algn="l"/>
                <a:tab pos="908050" algn="l"/>
                <a:tab pos="1368425" algn="l"/>
              </a:tabLst>
            </a:pPr>
            <a:r>
              <a:rPr lang="en-US" sz="2000"/>
              <a:t>Similar pattern:  Ancient verb prefixes in same slot as gender and initial consonant </a:t>
            </a:r>
          </a:p>
          <a:p>
            <a:pPr>
              <a:tabLst>
                <a:tab pos="457200" algn="l"/>
                <a:tab pos="908050" algn="l"/>
                <a:tab pos="1368425" algn="l"/>
              </a:tabLst>
            </a:pPr>
            <a:endParaRPr lang="en-US" sz="2800"/>
          </a:p>
          <a:p>
            <a:r>
              <a:rPr lang="en-US"/>
              <a:t>	Chechen, Ingush	laq'		'go dry, dry up'          Initial:   	*l-</a:t>
            </a:r>
          </a:p>
          <a:p>
            <a:r>
              <a:rPr lang="en-US"/>
              <a:t>	Avar		b.aqq'w-a-				Gender</a:t>
            </a:r>
          </a:p>
          <a:p>
            <a:r>
              <a:rPr lang="en-US"/>
              <a:t>	Andi		b.eqq'u-					Gender</a:t>
            </a:r>
          </a:p>
          <a:p>
            <a:r>
              <a:rPr lang="en-US"/>
              <a:t>	Lak		qq'aqq'-					Reduplicate</a:t>
            </a:r>
          </a:p>
          <a:p>
            <a:r>
              <a:rPr lang="en-US"/>
              <a:t>	Lezgi		q'ur-					None</a:t>
            </a:r>
          </a:p>
          <a:p>
            <a:r>
              <a:rPr lang="en-US"/>
              <a:t>	Archi		q'ur-					None	</a:t>
            </a:r>
          </a:p>
          <a:p>
            <a:pPr>
              <a:tabLst>
                <a:tab pos="457200" algn="l"/>
                <a:tab pos="908050" algn="l"/>
                <a:tab pos="1368425" algn="l"/>
              </a:tabLst>
            </a:pPr>
            <a:endParaRPr lang="en-US"/>
          </a:p>
          <a:p>
            <a:pPr>
              <a:tabLst>
                <a:tab pos="457200" algn="l"/>
                <a:tab pos="908050" algn="l"/>
                <a:tab pos="1368425" algn="l"/>
              </a:tabLst>
            </a:pPr>
            <a:r>
              <a:rPr lang="en-US"/>
              <a:t>Some Nakh-Lak discrepancies in cognates:</a:t>
            </a:r>
          </a:p>
          <a:p>
            <a:pPr>
              <a:tabLst>
                <a:tab pos="457200" algn="l"/>
                <a:tab pos="908050" algn="l"/>
                <a:tab pos="1368425" algn="l"/>
              </a:tabLst>
            </a:pPr>
            <a:endParaRPr lang="en-US" sz="1000"/>
          </a:p>
          <a:p>
            <a:pPr>
              <a:spcAft>
                <a:spcPts val="600"/>
              </a:spcAft>
            </a:pPr>
            <a:r>
              <a:rPr lang="en-US"/>
              <a:t>	</a:t>
            </a:r>
            <a:r>
              <a:rPr lang="en-US" i="1"/>
              <a:t>Nakh			Lak					</a:t>
            </a:r>
            <a:endParaRPr lang="en-US"/>
          </a:p>
          <a:p>
            <a:r>
              <a:rPr lang="en-US"/>
              <a:t>	d.uux-	'put on'		laxxan	'put (garment) on'		(gender; l-)	</a:t>
            </a:r>
            <a:endParaRPr lang="en-US" sz="1000"/>
          </a:p>
          <a:p>
            <a:r>
              <a:rPr lang="en-US"/>
              <a:t>	d.aash-	 'shave'		b.ašin	'sweep (floor, etc.)'		(different genders)</a:t>
            </a:r>
          </a:p>
          <a:p>
            <a:r>
              <a:rPr lang="en-US"/>
              <a:t>				lišin  	'wipe, wipe off'		(l-)</a:t>
            </a:r>
          </a:p>
          <a:p>
            <a:endParaRPr lang="en-US" sz="1000"/>
          </a:p>
          <a:p>
            <a:r>
              <a:rPr lang="en-US"/>
              <a:t>	uoz- 'milk (a cow); pull' 	ttizin	'milk (a cow)'		(Ø;  other C ?)	</a:t>
            </a:r>
          </a:p>
          <a:p>
            <a:r>
              <a:rPr lang="en-US"/>
              <a:t>	   	</a:t>
            </a:r>
          </a:p>
          <a:p>
            <a:r>
              <a:rPr lang="en-US"/>
              <a:t>These are fairly frequent, within and between branches.  </a:t>
            </a:r>
          </a:p>
          <a:p>
            <a:r>
              <a:rPr lang="en-US"/>
              <a:t>Enough such sets to suggest that this was fairly common in Proto-ND.  </a:t>
            </a:r>
          </a:p>
          <a:p>
            <a:pPr>
              <a:tabLst>
                <a:tab pos="457200" algn="l"/>
              </a:tabLst>
            </a:pP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A26B281-3861-654E-8712-9A0E79BE0A29}"/>
              </a:ext>
            </a:extLst>
          </p:cNvPr>
          <p:cNvCxnSpPr/>
          <p:nvPr/>
        </p:nvCxnSpPr>
        <p:spPr>
          <a:xfrm>
            <a:off x="888029" y="591040"/>
            <a:ext cx="10278035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0769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13CFF4-8826-3A4C-9E1E-3BF9FF9BAFB8}"/>
              </a:ext>
            </a:extLst>
          </p:cNvPr>
          <p:cNvSpPr txBox="1"/>
          <p:nvPr/>
        </p:nvSpPr>
        <p:spPr>
          <a:xfrm>
            <a:off x="888029" y="884903"/>
            <a:ext cx="10278035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7200" algn="l"/>
                <a:tab pos="908050" algn="l"/>
                <a:tab pos="1368425" algn="l"/>
              </a:tabLst>
            </a:pPr>
            <a:r>
              <a:rPr lang="en-US" sz="2000"/>
              <a:t>Other initial consonants in same slot as autogender</a:t>
            </a:r>
          </a:p>
          <a:p>
            <a:pPr>
              <a:tabLst>
                <a:tab pos="457200" algn="l"/>
              </a:tabLst>
            </a:pPr>
            <a:endParaRPr lang="en-US" sz="2800"/>
          </a:p>
          <a:p>
            <a:pPr>
              <a:tabLst>
                <a:tab pos="457200" algn="l"/>
              </a:tabLst>
            </a:pPr>
            <a:r>
              <a:rPr lang="en-US"/>
              <a:t>Noun initial consonants in same slot as autogender</a:t>
            </a:r>
          </a:p>
          <a:p>
            <a:pPr>
              <a:tabLst>
                <a:tab pos="457200" algn="l"/>
              </a:tabLst>
            </a:pPr>
            <a:endParaRPr lang="en-US"/>
          </a:p>
          <a:p>
            <a:pPr>
              <a:tabLst>
                <a:tab pos="457200" algn="l"/>
              </a:tabLst>
            </a:pPr>
            <a:r>
              <a:rPr lang="en-US"/>
              <a:t>	Lak  qq</a:t>
            </a:r>
            <a:r>
              <a:rPr lang="en-US" baseline="30000"/>
              <a:t>ʕ</a:t>
            </a:r>
            <a:r>
              <a:rPr lang="en-US"/>
              <a:t>uk'   'heart'  above:  	C1 V  C2</a:t>
            </a:r>
          </a:p>
          <a:p>
            <a:pPr>
              <a:tabLst>
                <a:tab pos="457200" algn="l"/>
              </a:tabLst>
            </a:pPr>
            <a:r>
              <a:rPr lang="en-US"/>
              <a:t>	Others:    dak', etc.		R   V  C2   (R is autogender)</a:t>
            </a:r>
          </a:p>
          <a:p>
            <a:pPr>
              <a:tabLst>
                <a:tab pos="457200" algn="l"/>
              </a:tabLst>
            </a:pPr>
            <a:endParaRPr lang="en-US"/>
          </a:p>
          <a:p>
            <a:pPr>
              <a:tabLst>
                <a:tab pos="457200" algn="l"/>
              </a:tabLst>
            </a:pPr>
            <a:endParaRPr lang="en-US"/>
          </a:p>
          <a:p>
            <a:pPr>
              <a:tabLst>
                <a:tab pos="457200" algn="l"/>
              </a:tabLst>
            </a:pPr>
            <a:r>
              <a:rPr lang="en-US" sz="2000"/>
              <a:t>And autogender filling an otherwise empty slot</a:t>
            </a:r>
          </a:p>
          <a:p>
            <a:pPr>
              <a:tabLst>
                <a:tab pos="457200" algn="l"/>
              </a:tabLst>
            </a:pPr>
            <a:endParaRPr lang="en-US" sz="2000"/>
          </a:p>
          <a:p>
            <a:pPr>
              <a:tabLst>
                <a:tab pos="457200" algn="l"/>
              </a:tabLst>
            </a:pPr>
            <a:r>
              <a:rPr lang="en-US" sz="2000"/>
              <a:t>	Archi ikw'     Udi  uk'    Khinalug ung   above	     V  C2</a:t>
            </a:r>
          </a:p>
          <a:p>
            <a:pPr>
              <a:tabLst>
                <a:tab pos="457200" algn="l"/>
              </a:tabLst>
            </a:pPr>
            <a:r>
              <a:rPr lang="en-US" sz="2000"/>
              <a:t>	Others:    dak', etc.				R  V  C2   (R is autogender)</a:t>
            </a:r>
          </a:p>
          <a:p>
            <a:pPr>
              <a:tabLst>
                <a:tab pos="457200" algn="l"/>
              </a:tabLst>
            </a:pPr>
            <a:endParaRPr lang="en-US" sz="2000"/>
          </a:p>
          <a:p>
            <a:pPr>
              <a:tabLst>
                <a:tab pos="457200" algn="l"/>
              </a:tabLst>
            </a:pPr>
            <a:endParaRPr lang="en-US" sz="2000"/>
          </a:p>
          <a:p>
            <a:pPr>
              <a:tabLst>
                <a:tab pos="457200" algn="l"/>
              </a:tabLst>
            </a:pPr>
            <a:r>
              <a:rPr lang="en-US" sz="2000"/>
              <a:t>(and many others of these types)</a:t>
            </a:r>
          </a:p>
          <a:p>
            <a:pPr>
              <a:tabLst>
                <a:tab pos="457200" algn="l"/>
              </a:tabLst>
            </a:pPr>
            <a:endParaRPr lang="en-US"/>
          </a:p>
          <a:p>
            <a:pPr>
              <a:tabLst>
                <a:tab pos="457200" algn="l"/>
              </a:tabLst>
            </a:pPr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F7EFBF1-6839-DC49-AB3A-127EA32260FC}"/>
              </a:ext>
            </a:extLst>
          </p:cNvPr>
          <p:cNvCxnSpPr/>
          <p:nvPr/>
        </p:nvCxnSpPr>
        <p:spPr>
          <a:xfrm>
            <a:off x="888029" y="591040"/>
            <a:ext cx="10278035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880FF0-C2A6-7B4E-980A-EDE88E1D2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DCBE-05F2-0C4D-BAF9-9B10854F91EB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2157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13CFF4-8826-3A4C-9E1E-3BF9FF9BAFB8}"/>
              </a:ext>
            </a:extLst>
          </p:cNvPr>
          <p:cNvSpPr txBox="1"/>
          <p:nvPr/>
        </p:nvSpPr>
        <p:spPr>
          <a:xfrm>
            <a:off x="888029" y="884903"/>
            <a:ext cx="1027803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7200" algn="l"/>
                <a:tab pos="908050" algn="l"/>
                <a:tab pos="1368425" algn="l"/>
              </a:tabLst>
            </a:pPr>
            <a:r>
              <a:rPr lang="en-US" sz="2000"/>
              <a:t>Proposal for Proto-N-D root structure   (noun and verb)</a:t>
            </a:r>
          </a:p>
          <a:p>
            <a:pPr>
              <a:tabLst>
                <a:tab pos="457200" algn="l"/>
              </a:tabLst>
            </a:pPr>
            <a:endParaRPr lang="en-US" sz="2800"/>
          </a:p>
          <a:p>
            <a:pPr>
              <a:tabLst>
                <a:tab pos="457200" algn="l"/>
              </a:tabLst>
            </a:pPr>
            <a:r>
              <a:rPr lang="en-US"/>
              <a:t>(C1)   V   (R)  C2		(C1 V C2 is much more common than just V C2  or C2)</a:t>
            </a:r>
          </a:p>
          <a:p>
            <a:pPr>
              <a:tabLst>
                <a:tab pos="457200" algn="l"/>
              </a:tabLst>
            </a:pPr>
            <a:endParaRPr lang="en-US"/>
          </a:p>
          <a:p>
            <a:pPr>
              <a:tabLst>
                <a:tab pos="457200" algn="l"/>
              </a:tabLst>
            </a:pPr>
            <a:r>
              <a:rPr lang="en-US"/>
              <a:t>where:</a:t>
            </a:r>
          </a:p>
          <a:p>
            <a:pPr>
              <a:tabLst>
                <a:tab pos="457200" algn="l"/>
              </a:tabLst>
            </a:pPr>
            <a:r>
              <a:rPr lang="en-US"/>
              <a:t>C1	Initial consonant of root</a:t>
            </a:r>
          </a:p>
          <a:p>
            <a:pPr>
              <a:tabLst>
                <a:tab pos="457200" algn="l"/>
              </a:tabLst>
            </a:pPr>
            <a:r>
              <a:rPr lang="en-US"/>
              <a:t>V	Vowel, possibly ablauting, possibly in a vowel-zero alternation</a:t>
            </a:r>
          </a:p>
          <a:p>
            <a:pPr>
              <a:tabLst>
                <a:tab pos="457200" algn="l"/>
              </a:tabLst>
            </a:pPr>
            <a:r>
              <a:rPr lang="en-US"/>
              <a:t>R	Resonant</a:t>
            </a:r>
          </a:p>
          <a:p>
            <a:pPr>
              <a:tabLst>
                <a:tab pos="457200" algn="l"/>
              </a:tabLst>
            </a:pPr>
            <a:r>
              <a:rPr lang="en-US"/>
              <a:t>C2	Second (and root-final) consonant.  </a:t>
            </a:r>
          </a:p>
          <a:p>
            <a:pPr>
              <a:tabLst>
                <a:tab pos="457200" algn="l"/>
              </a:tabLst>
            </a:pPr>
            <a:endParaRPr lang="en-US"/>
          </a:p>
          <a:p>
            <a:pPr>
              <a:tabLst>
                <a:tab pos="457200" algn="l"/>
              </a:tabLst>
            </a:pPr>
            <a:endParaRPr lang="en-US"/>
          </a:p>
          <a:p>
            <a:pPr>
              <a:tabLst>
                <a:tab pos="457200" algn="l"/>
              </a:tabLst>
            </a:pPr>
            <a:r>
              <a:rPr lang="en-US"/>
              <a:t>Most roots (verb and noun)  are C1 V C2.</a:t>
            </a:r>
          </a:p>
          <a:p>
            <a:pPr>
              <a:tabLst>
                <a:tab pos="457200" algn="l"/>
              </a:tabLst>
            </a:pPr>
            <a:r>
              <a:rPr lang="en-US" b="1"/>
              <a:t>C1 can be replaced with a gender marker  </a:t>
            </a:r>
            <a:r>
              <a:rPr lang="en-US"/>
              <a:t>(agreement for verbs, autogender for nouns)</a:t>
            </a:r>
          </a:p>
          <a:p>
            <a:pPr>
              <a:tabLst>
                <a:tab pos="457200" algn="l"/>
              </a:tabLst>
            </a:pPr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F7EFBF1-6839-DC49-AB3A-127EA32260FC}"/>
              </a:ext>
            </a:extLst>
          </p:cNvPr>
          <p:cNvCxnSpPr/>
          <p:nvPr/>
        </p:nvCxnSpPr>
        <p:spPr>
          <a:xfrm>
            <a:off x="888029" y="591040"/>
            <a:ext cx="10278035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880FF0-C2A6-7B4E-980A-EDE88E1D2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DCBE-05F2-0C4D-BAF9-9B10854F91EB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62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DDD2CC5-5A5B-3946-AAAF-78A7A3A029FC}"/>
              </a:ext>
            </a:extLst>
          </p:cNvPr>
          <p:cNvCxnSpPr/>
          <p:nvPr/>
        </p:nvCxnSpPr>
        <p:spPr>
          <a:xfrm>
            <a:off x="888029" y="591040"/>
            <a:ext cx="10278035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2A5B8BC-7C59-1142-A5B3-A941B6994496}"/>
              </a:ext>
            </a:extLst>
          </p:cNvPr>
          <p:cNvSpPr txBox="1"/>
          <p:nvPr/>
        </p:nvSpPr>
        <p:spPr>
          <a:xfrm>
            <a:off x="1034980" y="1286189"/>
            <a:ext cx="1013108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Ordinarily, cross-linguistically, gender is covert on nouns and marked overtly only in agreement.</a:t>
            </a:r>
          </a:p>
          <a:p>
            <a:endParaRPr lang="en-US"/>
          </a:p>
          <a:p>
            <a:r>
              <a:rPr lang="en-US"/>
              <a:t>But in some languages, gender is overt on the noun itself.</a:t>
            </a:r>
          </a:p>
          <a:p>
            <a:pPr>
              <a:tabLst>
                <a:tab pos="449263" algn="l"/>
              </a:tabLst>
            </a:pPr>
            <a:r>
              <a:rPr lang="en-US"/>
              <a:t>	e.g. Bantu;  Fula (Fula-Sereer subbranch of NC Atlantic? Atlantic?); northern Australian languages</a:t>
            </a:r>
          </a:p>
          <a:p>
            <a:pPr>
              <a:tabLst>
                <a:tab pos="449263" algn="l"/>
              </a:tabLst>
            </a:pPr>
            <a:endParaRPr lang="en-US"/>
          </a:p>
          <a:p>
            <a:pPr>
              <a:tabLst>
                <a:tab pos="449263" algn="l"/>
              </a:tabLst>
            </a:pPr>
            <a:endParaRPr lang="en-US"/>
          </a:p>
          <a:p>
            <a:pPr>
              <a:tabLst>
                <a:tab pos="449263" algn="l"/>
              </a:tabLst>
            </a:pPr>
            <a:r>
              <a:rPr lang="en-US" sz="2000" i="1"/>
              <a:t>Autogender:  </a:t>
            </a:r>
            <a:r>
              <a:rPr lang="en-US" sz="2000"/>
              <a:t>	Gender marking on the noun itself  </a:t>
            </a:r>
          </a:p>
          <a:p>
            <a:pPr>
              <a:tabLst>
                <a:tab pos="449263" algn="l"/>
              </a:tabLst>
            </a:pPr>
            <a:r>
              <a:rPr lang="en-US" sz="2000"/>
              <a:t>			With the same (or mostly the same) markers as for agreement gender.</a:t>
            </a:r>
          </a:p>
          <a:p>
            <a:pPr>
              <a:tabLst>
                <a:tab pos="449263" algn="l"/>
              </a:tabLst>
            </a:pPr>
            <a:endParaRPr lang="en-US" sz="2000"/>
          </a:p>
          <a:p>
            <a:pPr>
              <a:tabLst>
                <a:tab pos="449263" algn="l"/>
              </a:tabLst>
            </a:pPr>
            <a:endParaRPr lang="en-US" sz="2000"/>
          </a:p>
          <a:p>
            <a:pPr>
              <a:tabLst>
                <a:tab pos="449263" algn="l"/>
              </a:tabLst>
            </a:pPr>
            <a:r>
              <a:rPr lang="en-US"/>
              <a:t>Terms:	</a:t>
            </a:r>
            <a:r>
              <a:rPr lang="en-US" i="1"/>
              <a:t>Autogender;  agreement gender</a:t>
            </a:r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ED0271-7845-C443-AEDE-5B24EE43CF8A}"/>
              </a:ext>
            </a:extLst>
          </p:cNvPr>
          <p:cNvSpPr txBox="1"/>
          <p:nvPr/>
        </p:nvSpPr>
        <p:spPr>
          <a:xfrm>
            <a:off x="612949" y="6266960"/>
            <a:ext cx="3135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Corbett 1991, Corbett &amp; Fedden 2016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9B7806-9E0E-E740-BEBD-A6BC8250A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DCBE-05F2-0C4D-BAF9-9B10854F91EB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341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1960E99-3590-A440-933B-3869FFB21F55}"/>
              </a:ext>
            </a:extLst>
          </p:cNvPr>
          <p:cNvCxnSpPr/>
          <p:nvPr/>
        </p:nvCxnSpPr>
        <p:spPr>
          <a:xfrm>
            <a:off x="888029" y="591040"/>
            <a:ext cx="10278035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684102-9355-094D-A8DA-1DF2FDB4C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DCBE-05F2-0C4D-BAF9-9B10854F91EB}" type="slidenum">
              <a:rPr lang="en-US"/>
              <a:t>30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DBF081-CEF3-254D-A1B2-97D314243C27}"/>
              </a:ext>
            </a:extLst>
          </p:cNvPr>
          <p:cNvSpPr txBox="1"/>
          <p:nvPr/>
        </p:nvSpPr>
        <p:spPr>
          <a:xfrm>
            <a:off x="1048803" y="823964"/>
            <a:ext cx="97330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Genealogical and areal distribution</a:t>
            </a:r>
          </a:p>
          <a:p>
            <a:endParaRPr lang="en-US" sz="2800"/>
          </a:p>
          <a:p>
            <a:r>
              <a:rPr lang="en-US"/>
              <a:t>In N-D, branches and subbranches are distributed along river canyons.</a:t>
            </a:r>
          </a:p>
          <a:p>
            <a:r>
              <a:rPr lang="en-US"/>
              <a:t>Therefore, it is very difficult to untangle phylogeny from areal effects.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Questions asked:</a:t>
            </a:r>
          </a:p>
          <a:p>
            <a:r>
              <a:rPr lang="en-US"/>
              <a:t>Is autogender equally frequent in all branches?</a:t>
            </a:r>
          </a:p>
          <a:p>
            <a:pPr>
              <a:tabLst>
                <a:tab pos="449263" algn="l"/>
              </a:tabLst>
            </a:pPr>
            <a:r>
              <a:rPr lang="en-US"/>
              <a:t>	Is there any geographical shape to its distribution?</a:t>
            </a:r>
          </a:p>
          <a:p>
            <a:pPr>
              <a:tabLst>
                <a:tab pos="449263" algn="l"/>
              </a:tabLst>
            </a:pPr>
            <a:r>
              <a:rPr lang="en-US"/>
              <a:t>How do the languages and branches cluster?</a:t>
            </a:r>
          </a:p>
        </p:txBody>
      </p:sp>
    </p:spTree>
    <p:extLst>
      <p:ext uri="{BB962C8B-B14F-4D97-AF65-F5344CB8AC3E}">
        <p14:creationId xmlns:p14="http://schemas.microsoft.com/office/powerpoint/2010/main" val="15042853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CB82AB-18D9-404B-91CA-362D8C503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70AE-1427-B442-8FEA-CC5213BB4457}" type="slidenum">
              <a:t>31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F2BF5D-EE4A-8549-9196-9867BA4E8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051" y="812249"/>
            <a:ext cx="6891707" cy="43427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2FC871-BC02-3842-820B-A30A9D667125}"/>
              </a:ext>
            </a:extLst>
          </p:cNvPr>
          <p:cNvSpPr txBox="1"/>
          <p:nvPr/>
        </p:nvSpPr>
        <p:spPr>
          <a:xfrm>
            <a:off x="1632857" y="5485292"/>
            <a:ext cx="8882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The lowest values of the first three branches and the highest values of the last four both fail to reach the mean (blue line).  Interpretation:  Discrete western and eastern groups (but that division is not phylogenetic).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9C8A5A-4C9E-2A41-8782-CD20703D286A}"/>
              </a:ext>
            </a:extLst>
          </p:cNvPr>
          <p:cNvSpPr txBox="1"/>
          <p:nvPr/>
        </p:nvSpPr>
        <p:spPr>
          <a:xfrm>
            <a:off x="203200" y="6491111"/>
            <a:ext cx="1429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Oct 2021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0A6DF7-88F9-634F-A929-E3446F775530}"/>
              </a:ext>
            </a:extLst>
          </p:cNvPr>
          <p:cNvCxnSpPr/>
          <p:nvPr/>
        </p:nvCxnSpPr>
        <p:spPr>
          <a:xfrm>
            <a:off x="888029" y="591040"/>
            <a:ext cx="10278035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55548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ED31B2-94F9-FB45-A545-327C8D9AC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70AE-1427-B442-8FEA-CC5213BB4457}" type="slidenum">
              <a:t>32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53BD27-D296-014C-A5E6-05038C866E3A}"/>
              </a:ext>
            </a:extLst>
          </p:cNvPr>
          <p:cNvSpPr txBox="1"/>
          <p:nvPr/>
        </p:nvSpPr>
        <p:spPr>
          <a:xfrm>
            <a:off x="1034143" y="1121229"/>
            <a:ext cx="103196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NeighborNet slides showing clustering based presence/absence of autogender.  </a:t>
            </a:r>
          </a:p>
          <a:p>
            <a:endParaRPr lang="en-US"/>
          </a:p>
          <a:p>
            <a:r>
              <a:rPr lang="en-US"/>
              <a:t>30 languages, 45 cognate nouns.  (54 nouns were surveyed, but 9 words were removed because there were no instances of autogender in any daughter language.)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372412-F037-7A4D-A693-8F225D372823}"/>
              </a:ext>
            </a:extLst>
          </p:cNvPr>
          <p:cNvCxnSpPr/>
          <p:nvPr/>
        </p:nvCxnSpPr>
        <p:spPr>
          <a:xfrm>
            <a:off x="888029" y="591040"/>
            <a:ext cx="10278035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3528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32412A-1EB0-394A-AC6A-377D3BA713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9" r="5257"/>
          <a:stretch/>
        </p:blipFill>
        <p:spPr>
          <a:xfrm>
            <a:off x="4655735" y="0"/>
            <a:ext cx="716447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EB95EF-3FE8-4546-89BD-6E1B5CEFC62B}"/>
              </a:ext>
            </a:extLst>
          </p:cNvPr>
          <p:cNvSpPr txBox="1"/>
          <p:nvPr/>
        </p:nvSpPr>
        <p:spPr>
          <a:xfrm>
            <a:off x="203200" y="6491111"/>
            <a:ext cx="1429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Nov 2021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6EE135-968C-C043-A89C-880C23269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DCBE-05F2-0C4D-BAF9-9B10854F91EB}" type="slidenum">
              <a:rPr lang="en-US"/>
              <a:t>33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332A50-FAB5-864E-B51C-549B8944793C}"/>
              </a:ext>
            </a:extLst>
          </p:cNvPr>
          <p:cNvSpPr txBox="1"/>
          <p:nvPr/>
        </p:nvSpPr>
        <p:spPr>
          <a:xfrm>
            <a:off x="462224" y="532563"/>
            <a:ext cx="2974312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Presence vs. absence of autogender (cognate set by cognate set)</a:t>
            </a:r>
          </a:p>
          <a:p>
            <a:endParaRPr lang="en-US" sz="2000"/>
          </a:p>
          <a:p>
            <a:r>
              <a:rPr lang="en-US"/>
              <a:t>This replicates very well the major subgroups based on cognacy (and some lesser subgroups).</a:t>
            </a:r>
          </a:p>
          <a:p>
            <a:endParaRPr lang="en-US"/>
          </a:p>
          <a:p>
            <a:r>
              <a:rPr lang="en-US"/>
              <a:t>(But not the initial split into Nakh vs. Daghestanian.)</a:t>
            </a:r>
          </a:p>
        </p:txBody>
      </p:sp>
    </p:spTree>
    <p:extLst>
      <p:ext uri="{BB962C8B-B14F-4D97-AF65-F5344CB8AC3E}">
        <p14:creationId xmlns:p14="http://schemas.microsoft.com/office/powerpoint/2010/main" val="21046063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32412A-1EB0-394A-AC6A-377D3BA713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9" r="5257"/>
          <a:stretch/>
        </p:blipFill>
        <p:spPr>
          <a:xfrm>
            <a:off x="4642340" y="-59112"/>
            <a:ext cx="716447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EB95EF-3FE8-4546-89BD-6E1B5CEFC62B}"/>
              </a:ext>
            </a:extLst>
          </p:cNvPr>
          <p:cNvSpPr txBox="1"/>
          <p:nvPr/>
        </p:nvSpPr>
        <p:spPr>
          <a:xfrm>
            <a:off x="203200" y="6491111"/>
            <a:ext cx="1429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Nov 2021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6EE135-968C-C043-A89C-880C23269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DCBE-05F2-0C4D-BAF9-9B10854F91EB}" type="slidenum">
              <a:rPr lang="en-US"/>
              <a:t>34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332A50-FAB5-864E-B51C-549B8944793C}"/>
              </a:ext>
            </a:extLst>
          </p:cNvPr>
          <p:cNvSpPr txBox="1"/>
          <p:nvPr/>
        </p:nvSpPr>
        <p:spPr>
          <a:xfrm>
            <a:off x="462223" y="532563"/>
            <a:ext cx="402939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Some interpretations</a:t>
            </a:r>
          </a:p>
          <a:p>
            <a:endParaRPr lang="en-US" sz="2000"/>
          </a:p>
          <a:p>
            <a:r>
              <a:rPr lang="en-US"/>
              <a:t>Nakh and Dargic are the most discrete</a:t>
            </a:r>
          </a:p>
          <a:p>
            <a:r>
              <a:rPr lang="en-US"/>
              <a:t> -- peripheral archaism</a:t>
            </a:r>
          </a:p>
          <a:p>
            <a:endParaRPr lang="en-US"/>
          </a:p>
          <a:p>
            <a:r>
              <a:rPr lang="en-US"/>
              <a:t>Avar-Andic and Avar-Tsezic clades; </a:t>
            </a:r>
          </a:p>
          <a:p>
            <a:r>
              <a:rPr lang="en-US"/>
              <a:t>but Avar-Andic-Tsezic is at best a cluster.</a:t>
            </a:r>
          </a:p>
          <a:p>
            <a:endParaRPr lang="en-US"/>
          </a:p>
          <a:p>
            <a:r>
              <a:rPr lang="en-US"/>
              <a:t>(On the other hand, the whole diagram is a long continuum from Lezgian to Andic.)</a:t>
            </a:r>
          </a:p>
          <a:p>
            <a:endParaRPr lang="en-US"/>
          </a:p>
          <a:p>
            <a:r>
              <a:rPr lang="en-US"/>
              <a:t>Clear Lezgian cluster.</a:t>
            </a:r>
          </a:p>
          <a:p>
            <a:r>
              <a:rPr lang="en-US"/>
              <a:t>Inner set is a (weak clade);</a:t>
            </a:r>
          </a:p>
          <a:p>
            <a:r>
              <a:rPr lang="en-US"/>
              <a:t>Archi, Udi, and Khinalug more divergent.</a:t>
            </a:r>
          </a:p>
          <a:p>
            <a:endParaRPr lang="en-US"/>
          </a:p>
          <a:p>
            <a:r>
              <a:rPr lang="en-US"/>
              <a:t>Minimal contact effects; clear phylogenetic stability.</a:t>
            </a:r>
          </a:p>
          <a:p>
            <a:endParaRPr lang="en-US"/>
          </a:p>
          <a:p>
            <a:r>
              <a:rPr lang="en-US" sz="1600"/>
              <a:t>In lexical comparisons Nakh shares more etyma with Andic-Tsezic than with others; but that is not true of autogender.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49607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CB82AB-18D9-404B-91CA-362D8C503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70AE-1427-B442-8FEA-CC5213BB4457}" type="slidenum">
              <a:t>35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190085-9500-5440-B2C4-E463E8F07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955" y="0"/>
            <a:ext cx="820925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02A67F-37C1-AC4E-A8F7-565732D40E7C}"/>
              </a:ext>
            </a:extLst>
          </p:cNvPr>
          <p:cNvSpPr txBox="1"/>
          <p:nvPr/>
        </p:nvSpPr>
        <p:spPr>
          <a:xfrm>
            <a:off x="581841" y="649705"/>
            <a:ext cx="309982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Nasal forms of autogender markers.</a:t>
            </a:r>
          </a:p>
          <a:p>
            <a:endParaRPr lang="en-US"/>
          </a:p>
          <a:p>
            <a:r>
              <a:rPr lang="en-US"/>
              <a:t>These are a minority of the nouns with autogender.  </a:t>
            </a:r>
          </a:p>
          <a:p>
            <a:r>
              <a:rPr lang="en-US"/>
              <a:t>Nonetheless, those sparse attestations produce a fairly good family tree.</a:t>
            </a:r>
          </a:p>
          <a:p>
            <a:endParaRPr lang="en-US"/>
          </a:p>
          <a:p>
            <a:r>
              <a:rPr lang="en-US"/>
              <a:t>(Circled:  languages out of place.)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3FE7C1-BD21-B548-BD4F-B2E0F67BF83F}"/>
              </a:ext>
            </a:extLst>
          </p:cNvPr>
          <p:cNvSpPr txBox="1"/>
          <p:nvPr/>
        </p:nvSpPr>
        <p:spPr>
          <a:xfrm>
            <a:off x="203200" y="6491111"/>
            <a:ext cx="1429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Oct 2021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AA18151-E63E-AF4B-9F2E-64449EE57F5E}"/>
              </a:ext>
            </a:extLst>
          </p:cNvPr>
          <p:cNvSpPr/>
          <p:nvPr/>
        </p:nvSpPr>
        <p:spPr>
          <a:xfrm>
            <a:off x="7914752" y="3978309"/>
            <a:ext cx="1055077" cy="462225"/>
          </a:xfrm>
          <a:prstGeom prst="ellipse">
            <a:avLst/>
          </a:prstGeom>
          <a:noFill/>
          <a:ln w="381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E2FCFA3-645B-BA49-929C-826846A6AF39}"/>
              </a:ext>
            </a:extLst>
          </p:cNvPr>
          <p:cNvSpPr/>
          <p:nvPr/>
        </p:nvSpPr>
        <p:spPr>
          <a:xfrm>
            <a:off x="5129684" y="3002782"/>
            <a:ext cx="1055077" cy="462225"/>
          </a:xfrm>
          <a:prstGeom prst="ellipse">
            <a:avLst/>
          </a:prstGeom>
          <a:noFill/>
          <a:ln w="381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0709406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C6E8DB-ACC0-5646-8863-B75EEDDF2523}"/>
              </a:ext>
            </a:extLst>
          </p:cNvPr>
          <p:cNvSpPr txBox="1"/>
          <p:nvPr/>
        </p:nvSpPr>
        <p:spPr>
          <a:xfrm>
            <a:off x="1034143" y="1121229"/>
            <a:ext cx="1031965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Database for Neighbor Net clustering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c. 1989-2003</a:t>
            </a:r>
          </a:p>
          <a:p>
            <a:r>
              <a:rPr lang="en-US"/>
              <a:t>Nakh-Daghestanian cognates (or likely cognates), selected (from literature on Proto-Daghestanian) because there was an evident Nakh cognate.</a:t>
            </a:r>
          </a:p>
          <a:p>
            <a:pPr>
              <a:tabLst>
                <a:tab pos="449263" algn="l"/>
              </a:tabLst>
            </a:pPr>
            <a:r>
              <a:rPr lang="en-US"/>
              <a:t>	Bias for Nakh cognates makes Nakh look more closely joined to the rest than is probably the case.</a:t>
            </a:r>
          </a:p>
          <a:p>
            <a:pPr>
              <a:tabLst>
                <a:tab pos="449263" algn="l"/>
              </a:tabLst>
            </a:pPr>
            <a:endParaRPr lang="en-US"/>
          </a:p>
          <a:p>
            <a:pPr>
              <a:tabLst>
                <a:tab pos="449263" algn="l"/>
              </a:tabLst>
            </a:pPr>
            <a:r>
              <a:rPr lang="en-US"/>
              <a:t>2020-2021</a:t>
            </a:r>
          </a:p>
          <a:p>
            <a:pPr>
              <a:tabLst>
                <a:tab pos="449263" algn="l"/>
              </a:tabLst>
            </a:pPr>
            <a:r>
              <a:rPr lang="en-US"/>
              <a:t>Selection of sets with evidence of autogender</a:t>
            </a:r>
          </a:p>
          <a:p>
            <a:pPr>
              <a:tabLst>
                <a:tab pos="449263" algn="l"/>
              </a:tabLst>
            </a:pPr>
            <a:endParaRPr lang="en-US"/>
          </a:p>
          <a:p>
            <a:pPr>
              <a:tabLst>
                <a:tab pos="449263" algn="l"/>
              </a:tabLst>
            </a:pPr>
            <a:r>
              <a:rPr lang="en-US"/>
              <a:t>November 2021</a:t>
            </a:r>
          </a:p>
          <a:p>
            <a:pPr>
              <a:tabLst>
                <a:tab pos="449263" algn="l"/>
              </a:tabLst>
            </a:pPr>
            <a:r>
              <a:rPr lang="en-US"/>
              <a:t>Addition of some Daghestanian sets with autogender</a:t>
            </a:r>
          </a:p>
          <a:p>
            <a:pPr>
              <a:tabLst>
                <a:tab pos="449263" algn="l"/>
              </a:tabLst>
            </a:pPr>
            <a:endParaRPr lang="en-US"/>
          </a:p>
          <a:p>
            <a:pPr>
              <a:tabLst>
                <a:tab pos="449263" algn="l"/>
              </a:tabLst>
            </a:pPr>
            <a:endParaRPr lang="en-US"/>
          </a:p>
          <a:p>
            <a:pPr>
              <a:tabLst>
                <a:tab pos="449263" algn="l"/>
              </a:tabLst>
            </a:pPr>
            <a:r>
              <a:rPr lang="en-US"/>
              <a:t>Biases:	Inclusion of Nakh</a:t>
            </a:r>
          </a:p>
          <a:p>
            <a:pPr>
              <a:tabLst>
                <a:tab pos="449263" algn="l"/>
              </a:tabLst>
            </a:pPr>
            <a:r>
              <a:rPr lang="en-US"/>
              <a:t>		Autogender</a:t>
            </a:r>
          </a:p>
          <a:p>
            <a:pPr>
              <a:tabLst>
                <a:tab pos="449263" algn="l"/>
              </a:tabLst>
            </a:pP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BDC380C-E6DD-C247-8C6F-AA942893FCF6}"/>
              </a:ext>
            </a:extLst>
          </p:cNvPr>
          <p:cNvCxnSpPr/>
          <p:nvPr/>
        </p:nvCxnSpPr>
        <p:spPr>
          <a:xfrm>
            <a:off x="888029" y="591040"/>
            <a:ext cx="10278035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83A7E-2E7B-204C-B505-5956347D0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DCBE-05F2-0C4D-BAF9-9B10854F91EB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588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1960E99-3590-A440-933B-3869FFB21F55}"/>
              </a:ext>
            </a:extLst>
          </p:cNvPr>
          <p:cNvCxnSpPr/>
          <p:nvPr/>
        </p:nvCxnSpPr>
        <p:spPr>
          <a:xfrm>
            <a:off x="888029" y="591040"/>
            <a:ext cx="10278035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684102-9355-094D-A8DA-1DF2FDB4C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DCBE-05F2-0C4D-BAF9-9B10854F91EB}" type="slidenum">
              <a:rPr lang="en-US"/>
              <a:t>37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DBF081-CEF3-254D-A1B2-97D314243C27}"/>
              </a:ext>
            </a:extLst>
          </p:cNvPr>
          <p:cNvSpPr txBox="1"/>
          <p:nvPr/>
        </p:nvSpPr>
        <p:spPr>
          <a:xfrm>
            <a:off x="1048802" y="823964"/>
            <a:ext cx="1011726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Coding for autogender</a:t>
            </a:r>
          </a:p>
          <a:p>
            <a:endParaRPr lang="en-US" sz="2800"/>
          </a:p>
          <a:p>
            <a:pPr>
              <a:tabLst>
                <a:tab pos="449263" algn="l"/>
              </a:tabLst>
            </a:pPr>
            <a:r>
              <a:rPr lang="en-US"/>
              <a:t>Autogender state marked for each noun in each language:</a:t>
            </a:r>
          </a:p>
          <a:p>
            <a:pPr>
              <a:tabLst>
                <a:tab pos="449263" algn="l"/>
              </a:tabLst>
            </a:pPr>
            <a:r>
              <a:rPr lang="en-US"/>
              <a:t>	Present	C1 same as the (default, dominant) gender marker for the noun's agreementgender.</a:t>
            </a:r>
          </a:p>
          <a:p>
            <a:pPr>
              <a:tabLst>
                <a:tab pos="449263" algn="l"/>
              </a:tabLst>
            </a:pPr>
            <a:r>
              <a:rPr lang="en-US"/>
              <a:t>	Nasal	C1 = the nasal counterpart to the agreement gender marker.  (e.g. /m/ for B gender)</a:t>
            </a:r>
          </a:p>
          <a:p>
            <a:pPr>
              <a:tabLst>
                <a:tab pos="449263" algn="l"/>
              </a:tabLst>
            </a:pPr>
            <a:r>
              <a:rPr lang="en-US"/>
              <a:t>	Part		Present in part of the paradigm  (case-split)</a:t>
            </a:r>
          </a:p>
          <a:p>
            <a:pPr>
              <a:tabLst>
                <a:tab pos="449263" algn="l"/>
              </a:tabLst>
            </a:pPr>
            <a:r>
              <a:rPr lang="en-US"/>
              <a:t>	Similar	Present as a consonant homorganic or similar to the agreement (e.g. /p/ for B)</a:t>
            </a:r>
          </a:p>
          <a:p>
            <a:pPr>
              <a:tabLst>
                <a:tab pos="449263" algn="l"/>
              </a:tabLst>
            </a:pPr>
            <a:r>
              <a:rPr lang="en-US"/>
              <a:t>	Cross	Present as the marker of a different agreement gender</a:t>
            </a:r>
          </a:p>
          <a:p>
            <a:pPr>
              <a:tabLst>
                <a:tab pos="449263" algn="l"/>
              </a:tabLst>
            </a:pPr>
            <a:r>
              <a:rPr lang="en-US"/>
              <a:t>	No C1	No consonant in C1 position (or no C1 V syllable in the word)</a:t>
            </a:r>
          </a:p>
          <a:p>
            <a:pPr>
              <a:tabLst>
                <a:tab pos="449263" algn="l"/>
              </a:tabLst>
            </a:pPr>
            <a:r>
              <a:rPr lang="en-US"/>
              <a:t>	Absent	The position is available but filled by a non-autogender consonant</a:t>
            </a:r>
          </a:p>
          <a:p>
            <a:pPr>
              <a:tabLst>
                <a:tab pos="449263" algn="l"/>
              </a:tabLst>
            </a:pPr>
            <a:r>
              <a:rPr lang="en-US"/>
              <a:t>	Not cognate	Target word found, but not cognate.</a:t>
            </a:r>
          </a:p>
          <a:p>
            <a:pPr>
              <a:tabLst>
                <a:tab pos="449263" algn="l"/>
              </a:tabLst>
            </a:pPr>
            <a:r>
              <a:rPr lang="en-US"/>
              <a:t>	(empty)	Target word or synonym not found in available lexical resources.</a:t>
            </a:r>
          </a:p>
          <a:p>
            <a:pPr>
              <a:tabLst>
                <a:tab pos="449263" algn="l"/>
              </a:tabLst>
            </a:pPr>
            <a:endParaRPr lang="en-US"/>
          </a:p>
          <a:p>
            <a:pPr>
              <a:tabLst>
                <a:tab pos="449263" algn="l"/>
              </a:tabLst>
            </a:pPr>
            <a:r>
              <a:rPr lang="en-US"/>
              <a:t>Entered in the database:  the noun, gloss, agreement gender, oblique and plural forms, and the autogender state.</a:t>
            </a:r>
          </a:p>
          <a:p>
            <a:pPr>
              <a:tabLst>
                <a:tab pos="449263" algn="l"/>
              </a:tabLst>
            </a:pPr>
            <a:r>
              <a:rPr lang="en-US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062269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1960E99-3590-A440-933B-3869FFB21F55}"/>
              </a:ext>
            </a:extLst>
          </p:cNvPr>
          <p:cNvCxnSpPr/>
          <p:nvPr/>
        </p:nvCxnSpPr>
        <p:spPr>
          <a:xfrm>
            <a:off x="888029" y="591040"/>
            <a:ext cx="10278035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684102-9355-094D-A8DA-1DF2FDB4C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DCBE-05F2-0C4D-BAF9-9B10854F91EB}" type="slidenum">
              <a:rPr lang="en-US"/>
              <a:t>38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DBF081-CEF3-254D-A1B2-97D314243C27}"/>
              </a:ext>
            </a:extLst>
          </p:cNvPr>
          <p:cNvSpPr txBox="1"/>
          <p:nvPr/>
        </p:nvSpPr>
        <p:spPr>
          <a:xfrm>
            <a:off x="1048802" y="823964"/>
            <a:ext cx="10117261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Conclusions</a:t>
            </a:r>
          </a:p>
          <a:p>
            <a:pPr>
              <a:tabLst>
                <a:tab pos="449263" algn="l"/>
              </a:tabLst>
            </a:pPr>
            <a:endParaRPr lang="en-US" sz="2800"/>
          </a:p>
          <a:p>
            <a:pPr>
              <a:tabLst>
                <a:tab pos="449263" algn="l"/>
              </a:tabLst>
            </a:pPr>
            <a:r>
              <a:rPr lang="en-US"/>
              <a:t>Analysis of autogender  (in N-D but with reference to other languages)</a:t>
            </a:r>
          </a:p>
          <a:p>
            <a:pPr>
              <a:tabLst>
                <a:tab pos="449263" algn="l"/>
              </a:tabLst>
            </a:pPr>
            <a:r>
              <a:rPr lang="en-US"/>
              <a:t>	Intersection with number: ND and elsewhere</a:t>
            </a:r>
          </a:p>
          <a:p>
            <a:pPr>
              <a:tabLst>
                <a:tab pos="449263" algn="l"/>
              </a:tabLst>
            </a:pPr>
            <a:r>
              <a:rPr lang="en-US"/>
              <a:t>Comparative ND:</a:t>
            </a:r>
          </a:p>
          <a:p>
            <a:pPr>
              <a:tabLst>
                <a:tab pos="449263" algn="l"/>
              </a:tabLst>
            </a:pPr>
            <a:r>
              <a:rPr lang="en-US"/>
              <a:t>	Autogender found in all ND languages   (even in those which have lost gender agreement)</a:t>
            </a:r>
          </a:p>
          <a:p>
            <a:pPr>
              <a:tabLst>
                <a:tab pos="449263" algn="l"/>
              </a:tabLst>
            </a:pPr>
            <a:r>
              <a:rPr lang="en-US"/>
              <a:t>	Nouns with autogender are a minority in all the languages</a:t>
            </a:r>
          </a:p>
          <a:p>
            <a:pPr>
              <a:tabLst>
                <a:tab pos="449263" algn="l"/>
              </a:tabLst>
            </a:pPr>
            <a:r>
              <a:rPr lang="en-US"/>
              <a:t>	Not the same set of nouns in all languages; therefore, relic of once larger system</a:t>
            </a:r>
          </a:p>
          <a:p>
            <a:pPr>
              <a:tabLst>
                <a:tab pos="449263" algn="l"/>
              </a:tabLst>
            </a:pPr>
            <a:r>
              <a:rPr lang="en-US"/>
              <a:t>Diachrony</a:t>
            </a:r>
          </a:p>
          <a:p>
            <a:pPr>
              <a:tabLst>
                <a:tab pos="449263" algn="l"/>
              </a:tabLst>
            </a:pPr>
            <a:r>
              <a:rPr lang="en-US"/>
              <a:t>	Autogender is unproductive, but instances apparently arise sporadically</a:t>
            </a:r>
          </a:p>
          <a:p>
            <a:pPr>
              <a:tabLst>
                <a:tab pos="449263" algn="l"/>
              </a:tabLst>
            </a:pPr>
            <a:r>
              <a:rPr lang="en-US"/>
              <a:t>	Sporadic changes of autogender.  Attractors:  B gender, /m/ as autogender marker.</a:t>
            </a:r>
          </a:p>
          <a:p>
            <a:pPr>
              <a:tabLst>
                <a:tab pos="449263" algn="l"/>
              </a:tabLst>
            </a:pPr>
            <a:r>
              <a:rPr lang="en-US"/>
              <a:t>	(Wild card for long-range comparison.)</a:t>
            </a:r>
          </a:p>
          <a:p>
            <a:pPr>
              <a:tabLst>
                <a:tab pos="449263" algn="l"/>
              </a:tabLst>
            </a:pPr>
            <a:r>
              <a:rPr lang="en-US"/>
              <a:t>	Likely arose as a result of cliticization or prefixation of articles or similar.</a:t>
            </a:r>
          </a:p>
          <a:p>
            <a:pPr>
              <a:tabLst>
                <a:tab pos="449263" algn="l"/>
              </a:tabLst>
            </a:pPr>
            <a:r>
              <a:rPr lang="en-US"/>
              <a:t>Distribution</a:t>
            </a:r>
          </a:p>
          <a:p>
            <a:pPr>
              <a:tabLst>
                <a:tab pos="449263" algn="l"/>
              </a:tabLst>
            </a:pPr>
            <a:r>
              <a:rPr lang="en-US"/>
              <a:t>	East/west distinction, crosscutting phylogeny (Tsezic patterns with east, belongs phylogenetically with </a:t>
            </a:r>
          </a:p>
          <a:p>
            <a:r>
              <a:rPr lang="en-US"/>
              <a:t>	Avar-Andic, which is western)</a:t>
            </a:r>
          </a:p>
          <a:p>
            <a:pPr>
              <a:tabLst>
                <a:tab pos="449263" algn="l"/>
              </a:tabLst>
            </a:pPr>
            <a:r>
              <a:rPr lang="en-US"/>
              <a:t>	Clustering:  Closely follows major branches, which closely follow geography (family = river canyon)</a:t>
            </a:r>
          </a:p>
          <a:p>
            <a:pPr marL="919163" indent="-919163">
              <a:tabLst>
                <a:tab pos="449263" algn="l"/>
              </a:tabLst>
            </a:pPr>
            <a:r>
              <a:rPr lang="en-US"/>
              <a:t>	Tracked with a coding system that yields similar structures, and gives a good synchronic descriptive classification.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83CEE0-C4A2-4B49-876C-763B844835A5}"/>
              </a:ext>
            </a:extLst>
          </p:cNvPr>
          <p:cNvSpPr txBox="1"/>
          <p:nvPr/>
        </p:nvSpPr>
        <p:spPr>
          <a:xfrm>
            <a:off x="10682151" y="2441749"/>
            <a:ext cx="1155561" cy="81560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/>
              <a:t>Cf. Germanic strong verbs</a:t>
            </a:r>
          </a:p>
          <a:p>
            <a:pPr>
              <a:spcBef>
                <a:spcPts val="600"/>
              </a:spcBef>
            </a:pPr>
            <a:r>
              <a:rPr lang="en-US" sz="1400"/>
              <a:t>(Dahl 2004)</a:t>
            </a:r>
          </a:p>
        </p:txBody>
      </p:sp>
    </p:spTree>
    <p:extLst>
      <p:ext uri="{BB962C8B-B14F-4D97-AF65-F5344CB8AC3E}">
        <p14:creationId xmlns:p14="http://schemas.microsoft.com/office/powerpoint/2010/main" val="16506255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1960E99-3590-A440-933B-3869FFB21F55}"/>
              </a:ext>
            </a:extLst>
          </p:cNvPr>
          <p:cNvCxnSpPr/>
          <p:nvPr/>
        </p:nvCxnSpPr>
        <p:spPr>
          <a:xfrm>
            <a:off x="888029" y="591040"/>
            <a:ext cx="10278035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684102-9355-094D-A8DA-1DF2FDB4C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DCBE-05F2-0C4D-BAF9-9B10854F91EB}" type="slidenum">
              <a:rPr lang="en-US"/>
              <a:t>39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DBF081-CEF3-254D-A1B2-97D314243C27}"/>
              </a:ext>
            </a:extLst>
          </p:cNvPr>
          <p:cNvSpPr txBox="1"/>
          <p:nvPr/>
        </p:nvSpPr>
        <p:spPr>
          <a:xfrm>
            <a:off x="3550842" y="2421652"/>
            <a:ext cx="57564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Thanks!</a:t>
            </a:r>
          </a:p>
          <a:p>
            <a:endParaRPr lang="en-US" sz="2000"/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093770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DDD2CC5-5A5B-3946-AAAF-78A7A3A029FC}"/>
              </a:ext>
            </a:extLst>
          </p:cNvPr>
          <p:cNvCxnSpPr/>
          <p:nvPr/>
        </p:nvCxnSpPr>
        <p:spPr>
          <a:xfrm>
            <a:off x="888029" y="591040"/>
            <a:ext cx="10278035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8B9DE8A3-7B5A-3B40-BB33-32329D53A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762000"/>
            <a:ext cx="8521700" cy="5147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endParaRPr lang="en-US" altLang="en-US"/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/>
              <a:t>Well-known example of autogender: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/>
              <a:t>Luganda (Bantu)   Class </a:t>
            </a:r>
            <a:r>
              <a:rPr lang="en-US" altLang="en-US" sz="2200">
                <a:latin typeface="Courier" pitchFamily="2" charset="0"/>
              </a:rPr>
              <a:t>I</a:t>
            </a:r>
            <a:r>
              <a:rPr lang="en-US" altLang="en-US" sz="2000"/>
              <a:t> noun, singular and plural.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altLang="en-US" sz="2000"/>
          </a:p>
          <a:p>
            <a:r>
              <a:rPr lang="en-US" altLang="en-US" sz="2000"/>
              <a:t>	</a:t>
            </a:r>
            <a:r>
              <a:rPr lang="en-US" altLang="en-US" sz="2000" b="1"/>
              <a:t>omu</a:t>
            </a:r>
            <a:r>
              <a:rPr lang="en-US" altLang="en-US" sz="2000"/>
              <a:t>-wala     </a:t>
            </a:r>
            <a:r>
              <a:rPr lang="en-US" altLang="en-US" sz="2000" b="1"/>
              <a:t>omu</a:t>
            </a:r>
            <a:r>
              <a:rPr lang="en-US" altLang="en-US" sz="2000"/>
              <a:t>-lungi		</a:t>
            </a:r>
            <a:r>
              <a:rPr lang="en-US" altLang="en-US" sz="2000" b="1"/>
              <a:t>aba</a:t>
            </a:r>
            <a:r>
              <a:rPr lang="en-US" altLang="en-US" sz="2000"/>
              <a:t>- wala          </a:t>
            </a:r>
            <a:r>
              <a:rPr lang="en-US" altLang="en-US" sz="2000" b="1"/>
              <a:t>aba</a:t>
            </a:r>
            <a:r>
              <a:rPr lang="en-US" altLang="en-US" sz="2000"/>
              <a:t>-lungi</a:t>
            </a:r>
          </a:p>
          <a:p>
            <a:r>
              <a:rPr lang="en-US" altLang="en-US" sz="2000"/>
              <a:t>	</a:t>
            </a:r>
            <a:r>
              <a:rPr lang="en-US" altLang="en-US" sz="2000">
                <a:latin typeface="Courier" pitchFamily="2" charset="0"/>
              </a:rPr>
              <a:t>I</a:t>
            </a:r>
            <a:r>
              <a:rPr lang="en-US" altLang="en-US" sz="2000"/>
              <a:t>       girl:</a:t>
            </a:r>
            <a:r>
              <a:rPr lang="en-US" altLang="en-US" sz="2000">
                <a:latin typeface="Courier" pitchFamily="2" charset="0"/>
              </a:rPr>
              <a:t>I</a:t>
            </a:r>
            <a:r>
              <a:rPr lang="en-US" altLang="en-US" sz="2000"/>
              <a:t>    </a:t>
            </a:r>
            <a:r>
              <a:rPr lang="en-US" altLang="en-US" sz="2000">
                <a:latin typeface="Courier" pitchFamily="2" charset="0"/>
              </a:rPr>
              <a:t>I </a:t>
            </a:r>
            <a:r>
              <a:rPr lang="en-US" altLang="en-US" sz="2000"/>
              <a:t> pretty		</a:t>
            </a:r>
            <a:r>
              <a:rPr lang="en-US" altLang="en-US" sz="2000">
                <a:latin typeface="Courier" pitchFamily="2" charset="0"/>
              </a:rPr>
              <a:t>I</a:t>
            </a:r>
            <a:r>
              <a:rPr lang="en-US" altLang="en-US" sz="2000"/>
              <a:t> pl.  girl:</a:t>
            </a:r>
            <a:r>
              <a:rPr lang="en-US" altLang="en-US" sz="2000">
                <a:latin typeface="Courier" pitchFamily="2" charset="0"/>
              </a:rPr>
              <a:t>Ipl</a:t>
            </a:r>
            <a:r>
              <a:rPr lang="en-US" altLang="en-US" sz="2000"/>
              <a:t>  </a:t>
            </a:r>
            <a:r>
              <a:rPr lang="en-US" altLang="en-US" sz="2000">
                <a:latin typeface="Courier" pitchFamily="2" charset="0"/>
              </a:rPr>
              <a:t>I</a:t>
            </a:r>
            <a:r>
              <a:rPr lang="en-US" altLang="en-US" sz="2000"/>
              <a:t>pl.  pretty</a:t>
            </a:r>
          </a:p>
          <a:p>
            <a:r>
              <a:rPr lang="en-US" altLang="en-US" sz="2000"/>
              <a:t>	'pretty girl'			'pretty girls'</a:t>
            </a:r>
          </a:p>
          <a:p>
            <a:endParaRPr lang="en-US" altLang="en-US" sz="2000"/>
          </a:p>
          <a:p>
            <a:r>
              <a:rPr lang="en-US" altLang="en-US" sz="1600"/>
              <a:t>        </a:t>
            </a:r>
            <a:r>
              <a:rPr lang="en-US" altLang="en-US" sz="1600">
                <a:solidFill>
                  <a:srgbClr val="0000FF"/>
                </a:solidFill>
              </a:rPr>
              <a:t>Autogender	Agreement	          Autogender	    Agreement</a:t>
            </a:r>
          </a:p>
          <a:p>
            <a:r>
              <a:rPr lang="en-US" altLang="en-US" sz="1600">
                <a:solidFill>
                  <a:srgbClr val="0000FF"/>
                </a:solidFill>
              </a:rPr>
              <a:t>			</a:t>
            </a:r>
            <a:endParaRPr lang="en-US" altLang="en-US" i="1"/>
          </a:p>
          <a:p>
            <a:pPr>
              <a:lnSpc>
                <a:spcPct val="0"/>
              </a:lnSpc>
              <a:spcBef>
                <a:spcPct val="50000"/>
              </a:spcBef>
            </a:pPr>
            <a:endParaRPr lang="en-US" altLang="en-US" i="1"/>
          </a:p>
          <a:p>
            <a:pPr>
              <a:spcBef>
                <a:spcPct val="50000"/>
              </a:spcBef>
            </a:pPr>
            <a:r>
              <a:rPr lang="en-US" altLang="en-US"/>
              <a:t>The noun itself carries a gender marker,		</a:t>
            </a:r>
            <a:r>
              <a:rPr lang="en-US" altLang="en-US" sz="1400"/>
              <a:t>(overt)</a:t>
            </a:r>
            <a:endParaRPr lang="en-US" altLang="en-US"/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en-US"/>
              <a:t>(allomorph of) a regular agreement gender marker	</a:t>
            </a:r>
            <a:r>
              <a:rPr lang="en-US" altLang="en-US" sz="1400"/>
              <a:t>(alliterative)</a:t>
            </a:r>
            <a:endParaRPr lang="en-US" altLang="en-US"/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en-US"/>
              <a:t>(often, but not always, the same gender as that noun's agreement gender)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endParaRPr lang="en-US" altLang="en-US"/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F7275B63-AB39-AA42-B3A8-1D29F649582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51529" y="2819400"/>
            <a:ext cx="304800" cy="609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DD3976DE-ED94-0A41-A0EA-99B3FA7EB9A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11234" y="2750877"/>
            <a:ext cx="304800" cy="609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id="{E7C24003-9381-D345-96D4-657BD7CFFC7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5167" y="2832659"/>
            <a:ext cx="131050" cy="660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9D437EC4-E317-8848-873B-7E7B858285B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67525" y="2819400"/>
            <a:ext cx="304799" cy="673659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B150CFD-968E-F74E-9F52-1925589AE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DCBE-05F2-0C4D-BAF9-9B10854F91EB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71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1960E99-3590-A440-933B-3869FFB21F55}"/>
              </a:ext>
            </a:extLst>
          </p:cNvPr>
          <p:cNvCxnSpPr/>
          <p:nvPr/>
        </p:nvCxnSpPr>
        <p:spPr>
          <a:xfrm>
            <a:off x="888029" y="591040"/>
            <a:ext cx="10278035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684102-9355-094D-A8DA-1DF2FDB4C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DCBE-05F2-0C4D-BAF9-9B10854F91EB}" type="slidenum">
              <a:rPr lang="en-US"/>
              <a:t>40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DBF081-CEF3-254D-A1B2-97D314243C27}"/>
              </a:ext>
            </a:extLst>
          </p:cNvPr>
          <p:cNvSpPr txBox="1"/>
          <p:nvPr/>
        </p:nvSpPr>
        <p:spPr>
          <a:xfrm>
            <a:off x="888029" y="968836"/>
            <a:ext cx="10278035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References</a:t>
            </a:r>
          </a:p>
          <a:p>
            <a:endParaRPr lang="en-US" sz="1600"/>
          </a:p>
          <a:p>
            <a:pPr marL="466725" indent="-466725"/>
            <a:r>
              <a:rPr lang="en-US" sz="1400"/>
              <a:t>Corbett, Greville. 1991. </a:t>
            </a:r>
            <a:r>
              <a:rPr lang="en-US" sz="1400" i="1"/>
              <a:t>Gender</a:t>
            </a:r>
            <a:r>
              <a:rPr lang="en-US" sz="1400"/>
              <a:t>. Cambridge: Cambridge University Press.</a:t>
            </a:r>
          </a:p>
          <a:p>
            <a:pPr marL="466725" indent="-466725"/>
            <a:r>
              <a:rPr lang="en-US" sz="1400"/>
              <a:t>Corbett, Greville G. and Sebastian Fedden. 2016. Canonical gender. </a:t>
            </a:r>
            <a:r>
              <a:rPr lang="en-US" sz="1400" i="1"/>
              <a:t>Journal of Linguistics</a:t>
            </a:r>
            <a:r>
              <a:rPr lang="en-US" sz="1400"/>
              <a:t> 52.495–531.</a:t>
            </a:r>
          </a:p>
          <a:p>
            <a:pPr marL="466725" indent="-466725"/>
            <a:r>
              <a:rPr lang="en-US" sz="1400"/>
              <a:t>Dahl, Östen. 2000. Animacy and the notion of semantic gender. In </a:t>
            </a:r>
            <a:r>
              <a:rPr lang="en-US" sz="1400" i="1"/>
              <a:t>Gender in grammar and cognition</a:t>
            </a:r>
            <a:r>
              <a:rPr lang="en-US" sz="1400"/>
              <a:t>, ed. Barbara Unterbeck and Matti Rissanen, 99–115. Berlin: Mouton de Gruyter.</a:t>
            </a:r>
          </a:p>
          <a:p>
            <a:pPr marL="466725" indent="-466725"/>
            <a:r>
              <a:rPr lang="en-US" sz="1400"/>
              <a:t>Dahl, Östen. 2004. </a:t>
            </a:r>
            <a:r>
              <a:rPr lang="en-US" sz="1400" i="1"/>
              <a:t>The Growth and Maintenance of Linguistic Complexity</a:t>
            </a:r>
            <a:r>
              <a:rPr lang="en-US" sz="1400"/>
              <a:t>. Amsterdam: Benjamins.</a:t>
            </a:r>
          </a:p>
          <a:p>
            <a:pPr marL="466725" indent="-466725"/>
            <a:r>
              <a:rPr lang="en-US" sz="1400"/>
              <a:t>Evans, Nicholas. 1997. Head class and agreement class in the Mayali dialect chain. In </a:t>
            </a:r>
            <a:r>
              <a:rPr lang="en-US" sz="1400" i="1"/>
              <a:t>Nominal classification in Aboriginal Australia</a:t>
            </a:r>
            <a:r>
              <a:rPr lang="en-US" sz="1400"/>
              <a:t>, ed. Mark Harvey and Nicholas Reid, 105–146. Amsterdam: Benjamins.</a:t>
            </a:r>
          </a:p>
          <a:p>
            <a:pPr marL="466725" indent="-466725"/>
            <a:r>
              <a:rPr lang="en-US" sz="1400"/>
              <a:t>Evans, Nicholas, Dunstan Brown, and Greville Corbett. 2002. The semantics of gender in Mayali: Partially parallel systems and formal implementation. </a:t>
            </a:r>
            <a:r>
              <a:rPr lang="en-US" sz="1400" i="1"/>
              <a:t>Language</a:t>
            </a:r>
            <a:r>
              <a:rPr lang="en-US" sz="1400"/>
              <a:t> 78, no. 1.111–155.</a:t>
            </a:r>
          </a:p>
          <a:p>
            <a:pPr marL="466725" indent="-466725"/>
            <a:r>
              <a:rPr lang="en-US" sz="1400"/>
              <a:t>Forker, Diana. 2013. </a:t>
            </a:r>
            <a:r>
              <a:rPr lang="en-US" sz="1400" i="1"/>
              <a:t>A Grammar of Hinuq</a:t>
            </a:r>
            <a:r>
              <a:rPr lang="en-US" sz="1400"/>
              <a:t>. Berlin: de Gruyter Mouton.</a:t>
            </a:r>
          </a:p>
          <a:p>
            <a:pPr marL="466725" indent="-466725"/>
            <a:r>
              <a:rPr lang="en-US" sz="1400"/>
              <a:t>Gudava, T. E. </a:t>
            </a:r>
            <a:r>
              <a:rPr lang="en-US" sz="1400" i="1"/>
              <a:t>Sravnitel’nyj analiz glagol’nyx osnov v avarskom I andijskix jazykax</a:t>
            </a:r>
            <a:r>
              <a:rPr lang="en-US" sz="1400"/>
              <a:t>. Maxachkala: IIJaL Dag. Fil. AN SSSR, 1959.</a:t>
            </a:r>
          </a:p>
          <a:p>
            <a:pPr marL="466725" indent="-466725"/>
            <a:r>
              <a:rPr lang="en-US" sz="1400"/>
              <a:t>Haspelmath, Martin. </a:t>
            </a:r>
            <a:r>
              <a:rPr lang="en-US" sz="1400" i="1"/>
              <a:t>A grammar of Lezgian</a:t>
            </a:r>
            <a:r>
              <a:rPr lang="en-US" sz="1400"/>
              <a:t>. Berlin: Mouton de Gruyter, 1993.</a:t>
            </a:r>
          </a:p>
          <a:p>
            <a:pPr marL="466725" indent="-466725"/>
            <a:r>
              <a:rPr lang="en-US" sz="1400"/>
              <a:t>Henson, Bonnie.  2007.  The phonology and morphosyntax of Kol.  PhD dissertation, UC Berkeley.</a:t>
            </a:r>
          </a:p>
          <a:p>
            <a:pPr marL="466725" indent="-466725"/>
            <a:r>
              <a:rPr lang="en-US" sz="1400"/>
              <a:t>Kibrik, A. E. 1985. Toward a typology of ergativity [selections]. In </a:t>
            </a:r>
            <a:r>
              <a:rPr lang="en-US" sz="1400" i="1"/>
              <a:t>Grammar inside and outside the clause: Some approaches to theory from the field</a:t>
            </a:r>
            <a:r>
              <a:rPr lang="en-US" sz="1400"/>
              <a:t>, ed. Johanna Nichols and Anthony C. Woodbury, 268–323. Cambridge: Cambridge University Press.</a:t>
            </a:r>
          </a:p>
          <a:p>
            <a:pPr marL="466725" indent="-466725"/>
            <a:r>
              <a:rPr lang="en-US" sz="1400"/>
              <a:t>Kibrik, A. E. and S. V. Kodzasov.  1990. </a:t>
            </a:r>
            <a:r>
              <a:rPr lang="en-US" sz="1400" i="1"/>
              <a:t>Sopostavitel’noe izuchenie dagestanskix jazykov: Imja. Fonetika.</a:t>
            </a:r>
            <a:r>
              <a:rPr lang="en-US" sz="1400"/>
              <a:t> Moscow: Moscow University.</a:t>
            </a:r>
          </a:p>
          <a:p>
            <a:pPr marL="466725" indent="-466725"/>
            <a:r>
              <a:rPr lang="en-US" sz="1400"/>
              <a:t>Nichols, Johanna. 2008. Variation in the distribution of source gender in Nakh-Daghestanian. Presented at International Morphology Meeting, vienna. </a:t>
            </a:r>
          </a:p>
          <a:p>
            <a:pPr marL="466725" indent="-466725"/>
            <a:r>
              <a:rPr lang="en-US" sz="1400"/>
              <a:t>Nichols, Johanna. 2011. </a:t>
            </a:r>
            <a:r>
              <a:rPr lang="en-US" sz="1400" i="1"/>
              <a:t>Ingush grammar</a:t>
            </a:r>
            <a:r>
              <a:rPr lang="en-US" sz="1400"/>
              <a:t>. Berkeley-Los Angeles: University of California Press.</a:t>
            </a:r>
          </a:p>
          <a:p>
            <a:pPr marL="466725" indent="-466725"/>
            <a:r>
              <a:rPr lang="en-US" sz="1400"/>
              <a:t>Nichols, Johanna. 2012. The history of an attractor state: Adventitious m</a:t>
            </a:r>
            <a:r>
              <a:rPr lang="en-US" sz="1400" i="1"/>
              <a:t> </a:t>
            </a:r>
            <a:r>
              <a:rPr lang="en-US" sz="1400"/>
              <a:t>in Nakh-Daghestanian. In </a:t>
            </a:r>
            <a:r>
              <a:rPr lang="en-US" sz="1400" i="1"/>
              <a:t>Per Urales ad orientem: Iter polyphonicum multilingue (Festschrift for Juha Janhunen)</a:t>
            </a:r>
            <a:r>
              <a:rPr lang="en-US" sz="1400"/>
              <a:t>, ed. Tiina Hyytiäinen, Lotta Jalava, Janne Saarikivi, and Erika Sandman, 261–278. Helsinki: SUST.</a:t>
            </a:r>
          </a:p>
          <a:p>
            <a:pPr marL="466725" indent="-466725"/>
            <a:r>
              <a:rPr lang="en-US" sz="1400"/>
              <a:t>Sumbatova, Nina R. and Rasul O. Mutalov. </a:t>
            </a:r>
            <a:r>
              <a:rPr lang="en-US" sz="1400" i="1"/>
              <a:t>A grammar of Icari Dargwa</a:t>
            </a:r>
            <a:r>
              <a:rPr lang="en-US" sz="1400"/>
              <a:t>. Munich: Lincom, 2003.</a:t>
            </a:r>
          </a:p>
          <a:p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800103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DDD2CC5-5A5B-3946-AAAF-78A7A3A029FC}"/>
              </a:ext>
            </a:extLst>
          </p:cNvPr>
          <p:cNvCxnSpPr/>
          <p:nvPr/>
        </p:nvCxnSpPr>
        <p:spPr>
          <a:xfrm>
            <a:off x="888029" y="591040"/>
            <a:ext cx="10278035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2A5B8BC-7C59-1142-A5B3-A941B6994496}"/>
              </a:ext>
            </a:extLst>
          </p:cNvPr>
          <p:cNvSpPr txBox="1"/>
          <p:nvPr/>
        </p:nvSpPr>
        <p:spPr>
          <a:xfrm>
            <a:off x="1034980" y="1286189"/>
            <a:ext cx="1013108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Ordinarily, cross-linguistically, gender is covert on nouns and marked overtly only in agreement.</a:t>
            </a:r>
          </a:p>
          <a:p>
            <a:endParaRPr lang="en-US"/>
          </a:p>
          <a:p>
            <a:r>
              <a:rPr lang="en-US"/>
              <a:t>But in some languages, gender is overt on the noun itself.</a:t>
            </a:r>
          </a:p>
          <a:p>
            <a:pPr>
              <a:tabLst>
                <a:tab pos="449263" algn="l"/>
              </a:tabLst>
            </a:pPr>
            <a:r>
              <a:rPr lang="en-US"/>
              <a:t>	e.g. Bantu;  Fula (Fula-Sereer subbranch of NC Atlantic?); northern Australian languages</a:t>
            </a:r>
          </a:p>
          <a:p>
            <a:pPr>
              <a:tabLst>
                <a:tab pos="449263" algn="l"/>
              </a:tabLst>
            </a:pPr>
            <a:endParaRPr lang="en-US"/>
          </a:p>
          <a:p>
            <a:pPr>
              <a:tabLst>
                <a:tab pos="449263" algn="l"/>
              </a:tabLst>
            </a:pPr>
            <a:r>
              <a:rPr lang="en-US"/>
              <a:t>Terms that have been used for autogender:</a:t>
            </a:r>
          </a:p>
          <a:p>
            <a:pPr>
              <a:tabLst>
                <a:tab pos="449263" algn="l"/>
              </a:tabLst>
            </a:pPr>
            <a:r>
              <a:rPr lang="en-US"/>
              <a:t>	Fossilized/frozen class markers   (much N-D comparative work)</a:t>
            </a:r>
          </a:p>
          <a:p>
            <a:pPr>
              <a:tabLst>
                <a:tab pos="449263" algn="l"/>
              </a:tabLst>
            </a:pPr>
            <a:r>
              <a:rPr lang="en-US"/>
              <a:t>	Overt gender  (Corbett 1991)    (also alliterative overt gender)</a:t>
            </a:r>
          </a:p>
          <a:p>
            <a:pPr>
              <a:tabLst>
                <a:tab pos="449263" algn="l"/>
              </a:tabLst>
            </a:pPr>
            <a:r>
              <a:rPr lang="en-US"/>
              <a:t>	Head class   (Evans 1997)</a:t>
            </a:r>
          </a:p>
          <a:p>
            <a:pPr>
              <a:tabLst>
                <a:tab pos="449263" algn="l"/>
              </a:tabLst>
            </a:pPr>
            <a:r>
              <a:rPr lang="en-US"/>
              <a:t>	Morphological class   (Evans et al. 2002)</a:t>
            </a:r>
          </a:p>
          <a:p>
            <a:pPr>
              <a:tabLst>
                <a:tab pos="449263" algn="l"/>
              </a:tabLst>
            </a:pPr>
            <a:r>
              <a:rPr lang="en-US"/>
              <a:t>	Source gender  (Nichols 2008)</a:t>
            </a:r>
          </a:p>
          <a:p>
            <a:pPr>
              <a:tabLst>
                <a:tab pos="449263" algn="l"/>
              </a:tabLst>
            </a:pPr>
            <a:r>
              <a:rPr lang="en-US"/>
              <a:t>	Overt inherent gender (OIC)    (Nichols 2011)</a:t>
            </a:r>
          </a:p>
          <a:p>
            <a:pPr>
              <a:tabLst>
                <a:tab pos="449263" algn="l"/>
              </a:tabLst>
            </a:pPr>
            <a:endParaRPr lang="en-US"/>
          </a:p>
          <a:p>
            <a:pPr>
              <a:tabLst>
                <a:tab pos="449263" algn="l"/>
              </a:tabLst>
            </a:pPr>
            <a:r>
              <a:rPr lang="en-US"/>
              <a:t>	Suggested here:   </a:t>
            </a:r>
            <a:r>
              <a:rPr lang="en-US" b="1"/>
              <a:t>autogender</a:t>
            </a:r>
            <a:r>
              <a:rPr lang="en-US"/>
              <a:t>,   analogous to auto-person (Nichols 2017)</a:t>
            </a:r>
          </a:p>
          <a:p>
            <a:pPr>
              <a:tabLst>
                <a:tab pos="449263" algn="l"/>
              </a:tabLst>
            </a:pPr>
            <a:endParaRPr lang="en-US"/>
          </a:p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EA37F0-699A-3A4E-AB38-82DFE6688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DCBE-05F2-0C4D-BAF9-9B10854F91EB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02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DDD2CC5-5A5B-3946-AAAF-78A7A3A029FC}"/>
              </a:ext>
            </a:extLst>
          </p:cNvPr>
          <p:cNvCxnSpPr/>
          <p:nvPr/>
        </p:nvCxnSpPr>
        <p:spPr>
          <a:xfrm>
            <a:off x="888029" y="591040"/>
            <a:ext cx="10278035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2A5B8BC-7C59-1142-A5B3-A941B6994496}"/>
              </a:ext>
            </a:extLst>
          </p:cNvPr>
          <p:cNvSpPr txBox="1"/>
          <p:nvPr/>
        </p:nvSpPr>
        <p:spPr>
          <a:xfrm>
            <a:off x="888029" y="924448"/>
            <a:ext cx="101310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Outline</a:t>
            </a:r>
          </a:p>
          <a:p>
            <a:endParaRPr lang="en-US" sz="2800"/>
          </a:p>
          <a:p>
            <a:r>
              <a:rPr lang="en-US"/>
              <a:t>Gender in East Caucasian</a:t>
            </a:r>
          </a:p>
          <a:p>
            <a:r>
              <a:rPr lang="en-US"/>
              <a:t>Autogender in East Caucasian:  synchrony, diachrony, typology</a:t>
            </a:r>
          </a:p>
          <a:p>
            <a:pPr>
              <a:tabLst>
                <a:tab pos="449263" algn="l"/>
              </a:tabLst>
            </a:pPr>
            <a:r>
              <a:rPr lang="en-US"/>
              <a:t>	How are gender and auto-gender different?</a:t>
            </a:r>
          </a:p>
          <a:p>
            <a:pPr>
              <a:tabLst>
                <a:tab pos="449263" algn="l"/>
              </a:tabLst>
            </a:pPr>
            <a:r>
              <a:rPr lang="en-US"/>
              <a:t>		Intersection with person, number – but not animacy</a:t>
            </a:r>
          </a:p>
          <a:p>
            <a:pPr>
              <a:tabLst>
                <a:tab pos="449263" algn="l"/>
              </a:tabLst>
            </a:pPr>
            <a:r>
              <a:rPr lang="en-US"/>
              <a:t>Diachrony:	</a:t>
            </a:r>
          </a:p>
          <a:p>
            <a:pPr>
              <a:tabLst>
                <a:tab pos="449263" algn="l"/>
              </a:tabLst>
            </a:pPr>
            <a:r>
              <a:rPr lang="en-US"/>
              <a:t>	Reconstructed agreement gender markers, autogender markers</a:t>
            </a:r>
          </a:p>
          <a:p>
            <a:pPr>
              <a:tabLst>
                <a:tab pos="449263" algn="l"/>
              </a:tabLst>
            </a:pPr>
            <a:r>
              <a:rPr lang="en-US"/>
              <a:t>	A possible origin of autogender marking</a:t>
            </a:r>
          </a:p>
          <a:p>
            <a:pPr>
              <a:tabLst>
                <a:tab pos="449263" algn="l"/>
              </a:tabLst>
            </a:pPr>
            <a:r>
              <a:rPr lang="en-US"/>
              <a:t>Autogender worldwide:  typology</a:t>
            </a:r>
          </a:p>
          <a:p>
            <a:pPr>
              <a:tabLst>
                <a:tab pos="449263" algn="l"/>
              </a:tabLst>
            </a:pPr>
            <a:r>
              <a:rPr lang="en-US"/>
              <a:t>Autogender and (Proto-)East Caucasian root structure</a:t>
            </a:r>
          </a:p>
          <a:p>
            <a:pPr>
              <a:tabLst>
                <a:tab pos="449263" algn="l"/>
              </a:tabLst>
            </a:pPr>
            <a:r>
              <a:rPr lang="en-US"/>
              <a:t>	Noun:	C1 V  C2 (V?)</a:t>
            </a:r>
          </a:p>
          <a:p>
            <a:pPr>
              <a:tabLst>
                <a:tab pos="449263" algn="l"/>
              </a:tabLst>
            </a:pPr>
            <a:r>
              <a:rPr lang="en-US"/>
              <a:t>		V can be ablauting or fixed; full or zero grade</a:t>
            </a:r>
          </a:p>
          <a:p>
            <a:pPr>
              <a:tabLst>
                <a:tab pos="449263" algn="l"/>
              </a:tabLst>
            </a:pPr>
            <a:r>
              <a:rPr lang="en-US"/>
              <a:t>		C1 can be an arbitrary (lexical) consonant or autogender.  Occasional mysterious others.</a:t>
            </a:r>
          </a:p>
          <a:p>
            <a:pPr>
              <a:tabLst>
                <a:tab pos="449263" algn="l"/>
              </a:tabLst>
            </a:pPr>
            <a:r>
              <a:rPr lang="en-US"/>
              <a:t>		C1 is sometimes missing, chiefly in oblique cases  (usually with vowel ablaut)</a:t>
            </a:r>
          </a:p>
          <a:p>
            <a:endParaRPr lang="en-US"/>
          </a:p>
          <a:p>
            <a:pPr>
              <a:tabLst>
                <a:tab pos="449263" algn="l"/>
              </a:tabLst>
            </a:pPr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20E3CD-8B54-3845-A1CC-E03BD9A15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DCBE-05F2-0C4D-BAF9-9B10854F91EB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58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04B077-6F8D-8149-8EBD-6466A562E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0421-B795-1846-8D99-A8989AEAFAC0}" type="slidenum">
              <a:t>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AD53EA-39D6-C34D-B795-C76E1E35FB1A}"/>
              </a:ext>
            </a:extLst>
          </p:cNvPr>
          <p:cNvSpPr txBox="1"/>
          <p:nvPr/>
        </p:nvSpPr>
        <p:spPr>
          <a:xfrm>
            <a:off x="888029" y="884903"/>
            <a:ext cx="10278035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7200" algn="l"/>
                <a:tab pos="908050" algn="l"/>
                <a:tab pos="1368425" algn="l"/>
              </a:tabLst>
            </a:pPr>
            <a:r>
              <a:rPr lang="en-US" sz="2000"/>
              <a:t>Auto-gender in Nakh-Daghestanian:   First look</a:t>
            </a:r>
          </a:p>
          <a:p>
            <a:pPr>
              <a:tabLst>
                <a:tab pos="457200" algn="l"/>
                <a:tab pos="908050" algn="l"/>
                <a:tab pos="1368425" algn="l"/>
              </a:tabLst>
            </a:pPr>
            <a:endParaRPr lang="en-US" sz="2800"/>
          </a:p>
          <a:p>
            <a:r>
              <a:rPr lang="ru-RU"/>
              <a:t>Selected Nakh-Daghestanian cognate </a:t>
            </a:r>
            <a:r>
              <a:rPr lang="en-US"/>
              <a:t>n</a:t>
            </a:r>
            <a:r>
              <a:rPr lang="ru-RU"/>
              <a:t>ouns belonging to B gender (gender 3)</a:t>
            </a:r>
            <a:r>
              <a:rPr lang="en-US"/>
              <a:t>.</a:t>
            </a:r>
            <a:r>
              <a:rPr lang="ru-RU"/>
              <a:t> Autogender prefixes </a:t>
            </a:r>
            <a:r>
              <a:rPr lang="en-US" i="1"/>
              <a:t>(b-, m-) </a:t>
            </a:r>
            <a:r>
              <a:rPr lang="ru-RU"/>
              <a:t>underlined.  Blank = no cognate found. </a:t>
            </a:r>
            <a:r>
              <a:rPr lang="en-US"/>
              <a:t>  Blue = words with non-gender initials, showing that gender was not originally part of the root.</a:t>
            </a:r>
            <a:r>
              <a:rPr lang="ru-RU"/>
              <a:t> </a:t>
            </a:r>
            <a:endParaRPr lang="en-US"/>
          </a:p>
          <a:p>
            <a:r>
              <a:rPr lang="ru-RU"/>
              <a:t> 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/>
              <a:t>		</a:t>
            </a:r>
            <a:r>
              <a:rPr lang="en-US" i="1"/>
              <a:t>sun	moon	eye	boar	nettle	louse	ram</a:t>
            </a:r>
            <a:endParaRPr lang="en-US"/>
          </a:p>
          <a:p>
            <a:r>
              <a:rPr lang="en-US"/>
              <a:t>Ingush		</a:t>
            </a:r>
            <a:r>
              <a:rPr lang="en-US" u="sng"/>
              <a:t>m</a:t>
            </a:r>
            <a:r>
              <a:rPr lang="en-US"/>
              <a:t>aalx	</a:t>
            </a:r>
            <a:r>
              <a:rPr lang="en-US" u="sng"/>
              <a:t>b</a:t>
            </a:r>
            <a:r>
              <a:rPr lang="en-US"/>
              <a:t>utt	</a:t>
            </a:r>
            <a:r>
              <a:rPr lang="en-US" u="sng"/>
              <a:t>b</a:t>
            </a:r>
            <a:r>
              <a:rPr lang="en-US" baseline="30000"/>
              <a:t>ʕ</a:t>
            </a:r>
            <a:r>
              <a:rPr lang="en-US"/>
              <a:t>ar-jg	</a:t>
            </a:r>
            <a:r>
              <a:rPr lang="en-US">
                <a:solidFill>
                  <a:srgbClr val="0432FF"/>
                </a:solidFill>
              </a:rPr>
              <a:t>h</a:t>
            </a:r>
            <a:r>
              <a:rPr lang="en-US" baseline="30000"/>
              <a:t>ʕ</a:t>
            </a:r>
            <a:r>
              <a:rPr lang="en-US">
                <a:solidFill>
                  <a:srgbClr val="0432FF"/>
                </a:solidFill>
              </a:rPr>
              <a:t>aqa</a:t>
            </a:r>
            <a:r>
              <a:rPr lang="en-US"/>
              <a:t>	</a:t>
            </a:r>
            <a:r>
              <a:rPr lang="en-US">
                <a:solidFill>
                  <a:srgbClr val="0432FF"/>
                </a:solidFill>
              </a:rPr>
              <a:t>nitt</a:t>
            </a:r>
            <a:r>
              <a:rPr lang="en-US"/>
              <a:t>	</a:t>
            </a:r>
            <a:r>
              <a:rPr lang="en-US" u="sng"/>
              <a:t>m</a:t>
            </a:r>
            <a:r>
              <a:rPr lang="en-US"/>
              <a:t>aza	ka</a:t>
            </a:r>
          </a:p>
          <a:p>
            <a:r>
              <a:rPr lang="en-US"/>
              <a:t>Avar.chd		</a:t>
            </a:r>
            <a:r>
              <a:rPr lang="en-US" u="sng"/>
              <a:t>b</a:t>
            </a:r>
            <a:r>
              <a:rPr lang="en-US"/>
              <a:t>aq'	</a:t>
            </a:r>
            <a:r>
              <a:rPr lang="en-US" u="sng"/>
              <a:t>m</a:t>
            </a:r>
            <a:r>
              <a:rPr lang="en-US"/>
              <a:t>oc'	</a:t>
            </a:r>
            <a:r>
              <a:rPr lang="en-US" u="sng"/>
              <a:t>b</a:t>
            </a:r>
            <a:r>
              <a:rPr lang="en-US"/>
              <a:t>er	</a:t>
            </a:r>
            <a:r>
              <a:rPr lang="en-US" u="sng"/>
              <a:t>b</a:t>
            </a:r>
            <a:r>
              <a:rPr lang="en-US"/>
              <a:t>oton	</a:t>
            </a:r>
            <a:r>
              <a:rPr lang="en-US" u="sng"/>
              <a:t>m</a:t>
            </a:r>
            <a:r>
              <a:rPr lang="en-US"/>
              <a:t>ic'	nac'	kwi</a:t>
            </a:r>
          </a:p>
          <a:p>
            <a:r>
              <a:rPr lang="en-US"/>
              <a:t>Lak		</a:t>
            </a:r>
            <a:r>
              <a:rPr lang="en-US" u="sng"/>
              <a:t>b</a:t>
            </a:r>
            <a:r>
              <a:rPr lang="en-US"/>
              <a:t>argh	</a:t>
            </a:r>
            <a:r>
              <a:rPr lang="en-US" u="sng"/>
              <a:t>b</a:t>
            </a:r>
            <a:r>
              <a:rPr lang="en-US"/>
              <a:t>arz		</a:t>
            </a:r>
            <a:r>
              <a:rPr lang="en-US" u="sng"/>
              <a:t>b</a:t>
            </a:r>
            <a:r>
              <a:rPr lang="en-US"/>
              <a:t>urk'	</a:t>
            </a:r>
            <a:r>
              <a:rPr lang="en-US" u="sng"/>
              <a:t>m</a:t>
            </a:r>
            <a:r>
              <a:rPr lang="en-US"/>
              <a:t>i</a:t>
            </a:r>
            <a:r>
              <a:rPr lang="en-US" baseline="30000"/>
              <a:t>ʕ</a:t>
            </a:r>
            <a:r>
              <a:rPr lang="en-US"/>
              <a:t>ch'	nac'	ku</a:t>
            </a:r>
          </a:p>
          <a:p>
            <a:r>
              <a:rPr lang="en-US"/>
              <a:t>Dargwa.std	</a:t>
            </a:r>
            <a:r>
              <a:rPr lang="en-US" u="sng"/>
              <a:t>b</a:t>
            </a:r>
            <a:r>
              <a:rPr lang="en-US"/>
              <a:t>erh</a:t>
            </a:r>
            <a:r>
              <a:rPr lang="en-US" baseline="30000"/>
              <a:t>ʕ</a:t>
            </a:r>
            <a:r>
              <a:rPr lang="en-US"/>
              <a:t>i	</a:t>
            </a:r>
            <a:r>
              <a:rPr lang="en-US" u="sng"/>
              <a:t>b</a:t>
            </a:r>
            <a:r>
              <a:rPr lang="en-US"/>
              <a:t>ac	</a:t>
            </a:r>
            <a:r>
              <a:rPr lang="en-US">
                <a:solidFill>
                  <a:srgbClr val="0432FF"/>
                </a:solidFill>
              </a:rPr>
              <a:t>h</a:t>
            </a:r>
            <a:r>
              <a:rPr lang="en-US" baseline="30000">
                <a:solidFill>
                  <a:srgbClr val="0432FF"/>
                </a:solidFill>
              </a:rPr>
              <a:t>c</a:t>
            </a:r>
            <a:r>
              <a:rPr lang="en-US">
                <a:solidFill>
                  <a:srgbClr val="0432FF"/>
                </a:solidFill>
              </a:rPr>
              <a:t>uli</a:t>
            </a:r>
            <a:r>
              <a:rPr lang="en-US"/>
              <a:t>		</a:t>
            </a:r>
            <a:r>
              <a:rPr lang="en-US">
                <a:solidFill>
                  <a:srgbClr val="0432FF"/>
                </a:solidFill>
              </a:rPr>
              <a:t>niz</a:t>
            </a:r>
            <a:r>
              <a:rPr lang="en-US"/>
              <a:t>	nerʔ	kiha</a:t>
            </a:r>
          </a:p>
          <a:p>
            <a:r>
              <a:rPr lang="en-US"/>
              <a:t>Lezgi.axty *	</a:t>
            </a:r>
            <a:r>
              <a:rPr lang="en-US">
                <a:solidFill>
                  <a:srgbClr val="0432FF"/>
                </a:solidFill>
              </a:rPr>
              <a:t>ragh</a:t>
            </a:r>
            <a:r>
              <a:rPr lang="en-US"/>
              <a:t>	</a:t>
            </a:r>
            <a:r>
              <a:rPr lang="en-US" u="sng"/>
              <a:t>w</a:t>
            </a:r>
            <a:r>
              <a:rPr lang="en-US"/>
              <a:t>arz	</a:t>
            </a:r>
            <a:r>
              <a:rPr lang="en-US">
                <a:solidFill>
                  <a:srgbClr val="0432FF"/>
                </a:solidFill>
              </a:rPr>
              <a:t>ul</a:t>
            </a:r>
            <a:r>
              <a:rPr lang="en-US"/>
              <a:t>	</a:t>
            </a:r>
            <a:r>
              <a:rPr lang="en-US" u="sng"/>
              <a:t>w</a:t>
            </a:r>
            <a:r>
              <a:rPr lang="en-US"/>
              <a:t>ak		net	</a:t>
            </a:r>
          </a:p>
          <a:p>
            <a:r>
              <a:rPr lang="en-US"/>
              <a:t>Khinalug		</a:t>
            </a:r>
            <a:r>
              <a:rPr lang="en-US">
                <a:solidFill>
                  <a:srgbClr val="0432FF"/>
                </a:solidFill>
              </a:rPr>
              <a:t>ynq</a:t>
            </a:r>
            <a:r>
              <a:rPr lang="en-US"/>
              <a:t>'	</a:t>
            </a:r>
            <a:r>
              <a:rPr lang="en-US" u="sng"/>
              <a:t>v</a:t>
            </a:r>
            <a:r>
              <a:rPr lang="en-US"/>
              <a:t>ac'	</a:t>
            </a:r>
            <a:r>
              <a:rPr lang="en-US" u="sng"/>
              <a:t>p</a:t>
            </a:r>
            <a:r>
              <a:rPr lang="en-US"/>
              <a:t>il		</a:t>
            </a:r>
            <a:r>
              <a:rPr lang="en-US" u="sng"/>
              <a:t>m</a:t>
            </a:r>
            <a:r>
              <a:rPr lang="en-US"/>
              <a:t>ych'	nimc'	ki</a:t>
            </a:r>
          </a:p>
          <a:p>
            <a:r>
              <a:rPr lang="ru-RU"/>
              <a:t> </a:t>
            </a:r>
            <a:endParaRPr lang="en-US"/>
          </a:p>
          <a:p>
            <a:pPr>
              <a:tabLst>
                <a:tab pos="457200" algn="l"/>
                <a:tab pos="908050" algn="l"/>
                <a:tab pos="1368425" algn="l"/>
              </a:tabLst>
            </a:pPr>
            <a:endParaRPr lang="en-US"/>
          </a:p>
          <a:p>
            <a:pPr>
              <a:tabLst>
                <a:tab pos="457200" algn="l"/>
                <a:tab pos="908050" algn="l"/>
                <a:tab pos="1368425" algn="l"/>
              </a:tabLst>
            </a:pPr>
            <a:r>
              <a:rPr lang="en-US"/>
              <a:t>*  Lezgi has lost all gender agreement, but retains fossilized autogender.</a:t>
            </a:r>
          </a:p>
          <a:p>
            <a:pPr>
              <a:tabLst>
                <a:tab pos="457200" algn="l"/>
              </a:tabLst>
            </a:pP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8E452C7-0538-AD4B-89F5-6FFA6022A1D1}"/>
              </a:ext>
            </a:extLst>
          </p:cNvPr>
          <p:cNvCxnSpPr/>
          <p:nvPr/>
        </p:nvCxnSpPr>
        <p:spPr>
          <a:xfrm>
            <a:off x="888029" y="591040"/>
            <a:ext cx="10278035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923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1960E99-3590-A440-933B-3869FFB21F55}"/>
              </a:ext>
            </a:extLst>
          </p:cNvPr>
          <p:cNvCxnSpPr/>
          <p:nvPr/>
        </p:nvCxnSpPr>
        <p:spPr>
          <a:xfrm>
            <a:off x="888029" y="591040"/>
            <a:ext cx="10278035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8FE8C7-763C-C042-89AC-D03E36E3F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DCBE-05F2-0C4D-BAF9-9B10854F91EB}" type="slidenum">
              <a:rPr lang="en-US"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B64B38-07D5-794B-BC8D-87CF080BE364}"/>
              </a:ext>
            </a:extLst>
          </p:cNvPr>
          <p:cNvSpPr txBox="1"/>
          <p:nvPr/>
        </p:nvSpPr>
        <p:spPr>
          <a:xfrm>
            <a:off x="888029" y="925676"/>
            <a:ext cx="8676752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457200" algn="l"/>
                <a:tab pos="908050" algn="l"/>
                <a:tab pos="1368425" algn="l"/>
              </a:tabLst>
            </a:pPr>
            <a:r>
              <a:rPr lang="en-US" sz="2000"/>
              <a:t>Background:  Agreement gender in Nakh-Daghestanian</a:t>
            </a:r>
          </a:p>
          <a:p>
            <a:pPr>
              <a:tabLst>
                <a:tab pos="457200" algn="l"/>
                <a:tab pos="908050" algn="l"/>
                <a:tab pos="1368425" algn="l"/>
              </a:tabLst>
            </a:pPr>
            <a:endParaRPr lang="en-US" sz="2800"/>
          </a:p>
          <a:p>
            <a:pPr>
              <a:tabLst>
                <a:tab pos="457200" algn="l"/>
                <a:tab pos="908050" algn="l"/>
                <a:tab pos="1368425" algn="l"/>
              </a:tabLst>
            </a:pPr>
            <a:r>
              <a:rPr lang="en-US"/>
              <a:t>Basics:</a:t>
            </a:r>
          </a:p>
          <a:p>
            <a:pPr>
              <a:tabLst>
                <a:tab pos="457200" algn="l"/>
                <a:tab pos="908050" algn="l"/>
                <a:tab pos="1368425" algn="l"/>
              </a:tabLst>
            </a:pPr>
            <a:endParaRPr lang="en-US"/>
          </a:p>
          <a:p>
            <a:pPr>
              <a:tabLst>
                <a:tab pos="457200" algn="l"/>
                <a:tab pos="908050" algn="l"/>
                <a:tab pos="1368425" algn="l"/>
              </a:tabLst>
            </a:pPr>
            <a:r>
              <a:rPr lang="en-US"/>
              <a:t>Verbs agree in gender with the S/O    (nominative/absolutive case)</a:t>
            </a:r>
          </a:p>
          <a:p>
            <a:pPr>
              <a:tabLst>
                <a:tab pos="457200" algn="l"/>
                <a:tab pos="908050" algn="l"/>
                <a:tab pos="1368425" algn="l"/>
              </a:tabLst>
            </a:pPr>
            <a:r>
              <a:rPr lang="en-US"/>
              <a:t>Adjectives agree with head nouns      (regardless of case</a:t>
            </a:r>
          </a:p>
          <a:p>
            <a:pPr>
              <a:tabLst>
                <a:tab pos="457200" algn="l"/>
                <a:tab pos="908050" algn="l"/>
                <a:tab pos="1368425" algn="l"/>
              </a:tabLst>
            </a:pPr>
            <a:endParaRPr lang="en-US"/>
          </a:p>
          <a:p>
            <a:pPr>
              <a:tabLst>
                <a:tab pos="457200" algn="l"/>
                <a:tab pos="908050" algn="l"/>
                <a:tab pos="1368425" algn="l"/>
              </a:tabLst>
            </a:pPr>
            <a:r>
              <a:rPr lang="en-US"/>
              <a:t>Not all verbs have an agreement slot.</a:t>
            </a:r>
          </a:p>
          <a:p>
            <a:pPr>
              <a:tabLst>
                <a:tab pos="457200" algn="l"/>
                <a:tab pos="908050" algn="l"/>
                <a:tab pos="1368425" algn="l"/>
              </a:tabLst>
            </a:pPr>
            <a:r>
              <a:rPr lang="en-US"/>
              <a:t>	Nakh:  ~ 30% of verb roots </a:t>
            </a:r>
          </a:p>
          <a:p>
            <a:pPr>
              <a:tabLst>
                <a:tab pos="457200" algn="l"/>
                <a:tab pos="908050" algn="l"/>
                <a:tab pos="1368425" algn="l"/>
              </a:tabLst>
            </a:pPr>
            <a:r>
              <a:rPr lang="en-US"/>
              <a:t>	Avar	    ~ 50%</a:t>
            </a:r>
          </a:p>
          <a:p>
            <a:pPr>
              <a:tabLst>
                <a:tab pos="457200" algn="l"/>
                <a:tab pos="908050" algn="l"/>
                <a:tab pos="1368425" algn="l"/>
              </a:tabLst>
            </a:pPr>
            <a:r>
              <a:rPr lang="en-US"/>
              <a:t>	Highland Lezgian languages:  the great majority</a:t>
            </a:r>
          </a:p>
          <a:p>
            <a:pPr>
              <a:tabLst>
                <a:tab pos="457200" algn="l"/>
                <a:tab pos="908050" algn="l"/>
                <a:tab pos="1368425" algn="l"/>
              </a:tabLst>
            </a:pPr>
            <a:endParaRPr lang="en-US"/>
          </a:p>
          <a:p>
            <a:pPr>
              <a:tabLst>
                <a:tab pos="457200" algn="l"/>
                <a:tab pos="908050" algn="l"/>
                <a:tab pos="1368425" algn="l"/>
              </a:tabLst>
            </a:pPr>
            <a:r>
              <a:rPr lang="en-US"/>
              <a:t>A smaller minority of adjectives have an agreement slot.</a:t>
            </a:r>
          </a:p>
        </p:txBody>
      </p:sp>
    </p:spTree>
    <p:extLst>
      <p:ext uri="{BB962C8B-B14F-4D97-AF65-F5344CB8AC3E}">
        <p14:creationId xmlns:p14="http://schemas.microsoft.com/office/powerpoint/2010/main" val="67400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1960E99-3590-A440-933B-3869FFB21F55}"/>
              </a:ext>
            </a:extLst>
          </p:cNvPr>
          <p:cNvCxnSpPr/>
          <p:nvPr/>
        </p:nvCxnSpPr>
        <p:spPr>
          <a:xfrm>
            <a:off x="888029" y="591040"/>
            <a:ext cx="10278035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790CE0-BDB3-5447-BA9E-427F25E29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DCBE-05F2-0C4D-BAF9-9B10854F91EB}" type="slidenum">
              <a:rPr lang="en-US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73EC90-2665-B54E-8C43-DD9E2E0B366F}"/>
              </a:ext>
            </a:extLst>
          </p:cNvPr>
          <p:cNvSpPr txBox="1"/>
          <p:nvPr/>
        </p:nvSpPr>
        <p:spPr>
          <a:xfrm>
            <a:off x="888029" y="884903"/>
            <a:ext cx="10278035" cy="57861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tabLst>
                <a:tab pos="457200" algn="l"/>
                <a:tab pos="908050" algn="l"/>
                <a:tab pos="1368425" algn="l"/>
              </a:tabLst>
            </a:pPr>
            <a:r>
              <a:rPr lang="en-US" sz="2000"/>
              <a:t>Agreement gender markers in Nakh-Daghestanian</a:t>
            </a:r>
          </a:p>
          <a:p>
            <a:pPr>
              <a:tabLst>
                <a:tab pos="457200" algn="l"/>
                <a:tab pos="908050" algn="l"/>
                <a:tab pos="1368425" algn="l"/>
              </a:tabLst>
            </a:pPr>
            <a:endParaRPr lang="en-US" sz="2800"/>
          </a:p>
          <a:p>
            <a:pPr>
              <a:tabLst>
                <a:tab pos="457200" algn="l"/>
              </a:tabLst>
            </a:pPr>
            <a:r>
              <a:rPr lang="en-US"/>
              <a:t>The pan-ND gender markers   (generic forms in capitals to iron out allomorphy)  (also = Proto-ND)</a:t>
            </a:r>
          </a:p>
          <a:p>
            <a:pPr>
              <a:tabLst>
                <a:tab pos="457200" algn="l"/>
              </a:tabLst>
            </a:pPr>
            <a:endParaRPr lang="en-US" sz="800"/>
          </a:p>
          <a:p>
            <a:pPr>
              <a:tabLst>
                <a:tab pos="457200" algn="l"/>
              </a:tabLst>
            </a:pPr>
            <a:r>
              <a:rPr lang="en-US"/>
              <a:t>	</a:t>
            </a:r>
            <a:r>
              <a:rPr lang="en-US" i="1"/>
              <a:t>Singular	Plural	Number	Content	</a:t>
            </a:r>
            <a:r>
              <a:rPr lang="en-US"/>
              <a:t>		</a:t>
            </a:r>
          </a:p>
          <a:p>
            <a:pPr>
              <a:tabLst>
                <a:tab pos="457200" algn="l"/>
              </a:tabLst>
            </a:pPr>
            <a:r>
              <a:rPr lang="en-US"/>
              <a:t>	V		B	1	Masculine human		</a:t>
            </a:r>
          </a:p>
          <a:p>
            <a:pPr>
              <a:tabLst>
                <a:tab pos="457200" algn="l"/>
              </a:tabLst>
            </a:pPr>
            <a:r>
              <a:rPr lang="en-US"/>
              <a:t>	J		B	2	Feminine human		</a:t>
            </a:r>
          </a:p>
          <a:p>
            <a:pPr>
              <a:tabLst>
                <a:tab pos="457200" algn="l"/>
              </a:tabLst>
            </a:pPr>
            <a:r>
              <a:rPr lang="en-US"/>
              <a:t>	B		R   	3	Animals, arbitrary inanimates</a:t>
            </a:r>
          </a:p>
          <a:p>
            <a:pPr>
              <a:tabLst>
                <a:tab pos="457200" algn="l"/>
              </a:tabLst>
            </a:pPr>
            <a:r>
              <a:rPr lang="en-US"/>
              <a:t>	R		R 	4	Arbitrary</a:t>
            </a:r>
          </a:p>
          <a:p>
            <a:pPr>
              <a:tabLst>
                <a:tab pos="457200" algn="l"/>
              </a:tabLst>
            </a:pPr>
            <a:endParaRPr lang="en-US"/>
          </a:p>
          <a:p>
            <a:pPr>
              <a:tabLst>
                <a:tab pos="457200" algn="l"/>
              </a:tabLst>
            </a:pPr>
            <a:r>
              <a:rPr lang="en-US"/>
              <a:t>Some secondary gender classes derived by </a:t>
            </a:r>
            <a:r>
              <a:rPr lang="en-US" i="1"/>
              <a:t>gender switch</a:t>
            </a:r>
            <a:r>
              <a:rPr lang="en-US"/>
              <a:t>:  Plural marker = singular marker of another gender</a:t>
            </a:r>
          </a:p>
          <a:p>
            <a:pPr>
              <a:tabLst>
                <a:tab pos="457200" algn="l"/>
              </a:tabLst>
            </a:pPr>
            <a:endParaRPr lang="en-US" sz="800"/>
          </a:p>
          <a:p>
            <a:pPr>
              <a:tabLst>
                <a:tab pos="457200" algn="l"/>
              </a:tabLst>
            </a:pPr>
            <a:r>
              <a:rPr lang="en-US"/>
              <a:t>	B		J	5	e.g. Andi;  also (minor class) Batsbi</a:t>
            </a:r>
          </a:p>
          <a:p>
            <a:pPr>
              <a:tabLst>
                <a:tab pos="457200" algn="l"/>
              </a:tabLst>
            </a:pPr>
            <a:r>
              <a:rPr lang="en-US"/>
              <a:t>	B		B		Nakh	(minor class)</a:t>
            </a:r>
          </a:p>
          <a:p>
            <a:pPr>
              <a:tabLst>
                <a:tab pos="457200" algn="l"/>
              </a:tabLst>
            </a:pPr>
            <a:r>
              <a:rPr lang="en-US"/>
              <a:t>	</a:t>
            </a:r>
          </a:p>
          <a:p>
            <a:pPr>
              <a:tabLst>
                <a:tab pos="457200" algn="l"/>
              </a:tabLst>
            </a:pPr>
            <a:r>
              <a:rPr lang="en-US"/>
              <a:t>And much other realignment to simplify distinctions in the plural, e.g. human B, other R (Andic), all R (Avar).  Mehweb regular switch:  sg. R &gt; pl. B;  sg. B &gt; pl. R.</a:t>
            </a:r>
          </a:p>
          <a:p>
            <a:pPr>
              <a:tabLst>
                <a:tab pos="457200" algn="l"/>
              </a:tabLst>
            </a:pPr>
            <a:endParaRPr lang="en-US"/>
          </a:p>
          <a:p>
            <a:pPr>
              <a:tabLst>
                <a:tab pos="457200" algn="l"/>
              </a:tabLst>
            </a:pPr>
            <a:r>
              <a:rPr lang="en-US" b="1"/>
              <a:t>No new markers are innovated.  </a:t>
            </a:r>
            <a:r>
              <a:rPr lang="en-US"/>
              <a:t> Innovations are new pairings of singular and plural markers.</a:t>
            </a:r>
            <a:endParaRPr lang="en-US" b="1"/>
          </a:p>
          <a:p>
            <a:pPr>
              <a:tabLst>
                <a:tab pos="457200" algn="l"/>
              </a:tabLst>
            </a:pP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B058A5-0FB7-A24A-B367-EB73EEBEFAA6}"/>
              </a:ext>
            </a:extLst>
          </p:cNvPr>
          <p:cNvSpPr txBox="1"/>
          <p:nvPr/>
        </p:nvSpPr>
        <p:spPr>
          <a:xfrm>
            <a:off x="8276838" y="2353556"/>
            <a:ext cx="2078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ln>
                  <a:solidFill>
                    <a:srgbClr val="0432FF"/>
                  </a:solidFill>
                </a:ln>
              </a:rPr>
              <a:t>Almost always distinct.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32ACB0-597E-A945-A59C-07C9C7BE2237}"/>
              </a:ext>
            </a:extLst>
          </p:cNvPr>
          <p:cNvSpPr txBox="1"/>
          <p:nvPr/>
        </p:nvSpPr>
        <p:spPr>
          <a:xfrm>
            <a:off x="8276838" y="2985972"/>
            <a:ext cx="25757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ln>
                  <a:solidFill>
                    <a:srgbClr val="0432FF"/>
                  </a:solidFill>
                </a:ln>
              </a:rPr>
              <a:t>Often merged or elaborated.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BE00DB2B-3B1A-CB47-B130-150CFB57925F}"/>
              </a:ext>
            </a:extLst>
          </p:cNvPr>
          <p:cNvSpPr/>
          <p:nvPr/>
        </p:nvSpPr>
        <p:spPr>
          <a:xfrm>
            <a:off x="7867858" y="2353556"/>
            <a:ext cx="190918" cy="359499"/>
          </a:xfrm>
          <a:prstGeom prst="rightBrace">
            <a:avLst>
              <a:gd name="adj1" fmla="val 8333"/>
              <a:gd name="adj2" fmla="val 47205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rgbClr val="0432FF"/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02C06AA1-6325-DF44-96EB-8705C173FA75}"/>
              </a:ext>
            </a:extLst>
          </p:cNvPr>
          <p:cNvSpPr/>
          <p:nvPr/>
        </p:nvSpPr>
        <p:spPr>
          <a:xfrm>
            <a:off x="7867858" y="2991636"/>
            <a:ext cx="190918" cy="359499"/>
          </a:xfrm>
          <a:prstGeom prst="rightBrace">
            <a:avLst>
              <a:gd name="adj1" fmla="val 8333"/>
              <a:gd name="adj2" fmla="val 47205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rgbClr val="0432FF"/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194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1248</TotalTime>
  <Words>4510</Words>
  <Application>Microsoft Macintosh PowerPoint</Application>
  <PresentationFormat>Widescreen</PresentationFormat>
  <Paragraphs>551</Paragraphs>
  <Slides>40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Courier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Johanna Nichols</dc:creator>
  <cp:lastModifiedBy>Johanna Nichols</cp:lastModifiedBy>
  <cp:revision>78</cp:revision>
  <dcterms:created xsi:type="dcterms:W3CDTF">2021-11-23T05:30:10Z</dcterms:created>
  <dcterms:modified xsi:type="dcterms:W3CDTF">2022-02-26T19:29:20Z</dcterms:modified>
</cp:coreProperties>
</file>