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62" r:id="rId2"/>
    <p:sldId id="266" r:id="rId3"/>
    <p:sldId id="269" r:id="rId4"/>
    <p:sldId id="267" r:id="rId5"/>
    <p:sldId id="268" r:id="rId6"/>
    <p:sldId id="263" r:id="rId7"/>
    <p:sldId id="276" r:id="rId8"/>
    <p:sldId id="265" r:id="rId9"/>
    <p:sldId id="270" r:id="rId10"/>
    <p:sldId id="273" r:id="rId11"/>
    <p:sldId id="274" r:id="rId12"/>
    <p:sldId id="277" r:id="rId13"/>
    <p:sldId id="278" r:id="rId14"/>
    <p:sldId id="280" r:id="rId15"/>
    <p:sldId id="271" r:id="rId16"/>
    <p:sldId id="282" r:id="rId17"/>
    <p:sldId id="279" r:id="rId18"/>
    <p:sldId id="281" r:id="rId19"/>
    <p:sldId id="272" r:id="rId20"/>
    <p:sldId id="264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55" autoAdjust="0"/>
    <p:restoredTop sz="50000"/>
  </p:normalViewPr>
  <p:slideViewPr>
    <p:cSldViewPr snapToGrid="0">
      <p:cViewPr varScale="1">
        <p:scale>
          <a:sx n="44" d="100"/>
          <a:sy n="44" d="100"/>
        </p:scale>
        <p:origin x="25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6AEA3-EA25-144F-A684-746951DF8875}" type="datetimeFigureOut">
              <a:rPr lang="ru-RU" smtClean="0"/>
              <a:t>07.12.17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8FA3B1-58B7-5E4B-B96B-40D281FA1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145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that would indicate places</a:t>
            </a:r>
            <a:r>
              <a:rPr lang="en-US" baseline="0" dirty="0" smtClean="0"/>
              <a:t> of interest, where differences can be found</a:t>
            </a:r>
            <a:endParaRPr lang="en-US" dirty="0" smtClean="0"/>
          </a:p>
          <a:p>
            <a:r>
              <a:rPr lang="en-US" dirty="0" smtClean="0"/>
              <a:t>once we have completed the first two steps, we can take a broader perspective and try to understand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FA3B1-58B7-5E4B-B96B-40D281FA180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947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are</a:t>
            </a:r>
            <a:r>
              <a:rPr lang="en-US" baseline="0" dirty="0" smtClean="0"/>
              <a:t> written in two ways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FA3B1-58B7-5E4B-B96B-40D281FA180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190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tricky question is what to count as a corpus size for morphemes</a:t>
            </a:r>
          </a:p>
          <a:p>
            <a:r>
              <a:rPr lang="ru-RU" dirty="0" smtClean="0"/>
              <a:t>ДОБАВИТЬ</a:t>
            </a:r>
            <a:r>
              <a:rPr lang="ru-RU" baseline="0" dirty="0" smtClean="0"/>
              <a:t> ПРИМЕРЫ</a:t>
            </a:r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FA3B1-58B7-5E4B-B96B-40D281FA180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421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</a:t>
            </a:r>
            <a:r>
              <a:rPr lang="en-US" dirty="0" smtClean="0"/>
              <a:t> mentioned dative,</a:t>
            </a:r>
            <a:r>
              <a:rPr lang="en-US" baseline="0" dirty="0" smtClean="0"/>
              <a:t> but </a:t>
            </a:r>
            <a:r>
              <a:rPr lang="en-US" baseline="0" dirty="0" err="1" smtClean="0"/>
              <a:t>i</a:t>
            </a:r>
            <a:r>
              <a:rPr lang="en-US" baseline="0" dirty="0" smtClean="0"/>
              <a:t> couldn’t make a nice comprehensive slide on dative, </a:t>
            </a:r>
            <a:r>
              <a:rPr lang="en-US" baseline="0" dirty="0" err="1" smtClean="0"/>
              <a:t>i</a:t>
            </a:r>
            <a:r>
              <a:rPr lang="en-US" baseline="0" dirty="0" smtClean="0"/>
              <a:t> can only say that it also has locative meaning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FA3B1-58B7-5E4B-B96B-40D281FA1803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0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 in Sakha </a:t>
            </a:r>
            <a:r>
              <a:rPr lang="en-US" dirty="0" err="1" smtClean="0"/>
              <a:t>allative</a:t>
            </a:r>
            <a:r>
              <a:rPr lang="en-US" dirty="0" smtClean="0"/>
              <a:t> is marked with dative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FA3B1-58B7-5E4B-B96B-40D281FA1803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220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8825F-AFDA-4CFF-AAA4-9024F0229DEB}" type="datetimeFigureOut">
              <a:rPr lang="fr-FR" smtClean="0"/>
              <a:t>07/12/2017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A2B89-35C8-4F61-A532-7DDCD1E9D63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2128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8825F-AFDA-4CFF-AAA4-9024F0229DEB}" type="datetimeFigureOut">
              <a:rPr lang="fr-FR" smtClean="0"/>
              <a:t>07/12/2017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A2B89-35C8-4F61-A532-7DDCD1E9D63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0550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8825F-AFDA-4CFF-AAA4-9024F0229DEB}" type="datetimeFigureOut">
              <a:rPr lang="fr-FR" smtClean="0"/>
              <a:t>07/12/2017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A2B89-35C8-4F61-A532-7DDCD1E9D63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315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8825F-AFDA-4CFF-AAA4-9024F0229DEB}" type="datetimeFigureOut">
              <a:rPr lang="fr-FR" smtClean="0"/>
              <a:t>07/12/2017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A2B89-35C8-4F61-A532-7DDCD1E9D63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5623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8825F-AFDA-4CFF-AAA4-9024F0229DEB}" type="datetimeFigureOut">
              <a:rPr lang="fr-FR" smtClean="0"/>
              <a:t>07/12/2017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A2B89-35C8-4F61-A532-7DDCD1E9D63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094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8825F-AFDA-4CFF-AAA4-9024F0229DEB}" type="datetimeFigureOut">
              <a:rPr lang="fr-FR" smtClean="0"/>
              <a:t>07/12/2017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A2B89-35C8-4F61-A532-7DDCD1E9D63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5655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8825F-AFDA-4CFF-AAA4-9024F0229DEB}" type="datetimeFigureOut">
              <a:rPr lang="fr-FR" smtClean="0"/>
              <a:t>07/12/2017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A2B89-35C8-4F61-A532-7DDCD1E9D63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8970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8825F-AFDA-4CFF-AAA4-9024F0229DEB}" type="datetimeFigureOut">
              <a:rPr lang="fr-FR" smtClean="0"/>
              <a:t>07/12/2017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A2B89-35C8-4F61-A532-7DDCD1E9D63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7489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8825F-AFDA-4CFF-AAA4-9024F0229DEB}" type="datetimeFigureOut">
              <a:rPr lang="fr-FR" smtClean="0"/>
              <a:t>07/12/2017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A2B89-35C8-4F61-A532-7DDCD1E9D63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0028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8825F-AFDA-4CFF-AAA4-9024F0229DEB}" type="datetimeFigureOut">
              <a:rPr lang="fr-FR" smtClean="0"/>
              <a:t>07/12/2017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A2B89-35C8-4F61-A532-7DDCD1E9D63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0360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8825F-AFDA-4CFF-AAA4-9024F0229DEB}" type="datetimeFigureOut">
              <a:rPr lang="fr-FR" smtClean="0"/>
              <a:t>07/12/2017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A2B89-35C8-4F61-A532-7DDCD1E9D63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062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8825F-AFDA-4CFF-AAA4-9024F0229DEB}" type="datetimeFigureOut">
              <a:rPr lang="fr-FR" smtClean="0"/>
              <a:t>07/12/2017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A2B89-35C8-4F61-A532-7DDCD1E9D63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150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Dialectal differentiation of Even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Linguistic Convergence Lab, 29.11.2017</a:t>
            </a:r>
          </a:p>
          <a:p>
            <a:r>
              <a:rPr lang="en-US" dirty="0" err="1" smtClean="0"/>
              <a:t>Vasilisa</a:t>
            </a:r>
            <a:r>
              <a:rPr lang="en-US" dirty="0" smtClean="0"/>
              <a:t> </a:t>
            </a:r>
            <a:r>
              <a:rPr lang="en-US" dirty="0" err="1" smtClean="0"/>
              <a:t>Andiyanets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238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hor</a:t>
            </a:r>
            <a:r>
              <a:rPr lang="en-US" dirty="0" smtClean="0"/>
              <a:t> ‘go’</a:t>
            </a:r>
          </a:p>
          <a:p>
            <a:endParaRPr lang="en-US" dirty="0"/>
          </a:p>
          <a:p>
            <a:endParaRPr lang="en-US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881423"/>
              </p:ext>
            </p:extLst>
          </p:nvPr>
        </p:nvGraphicFramePr>
        <p:xfrm>
          <a:off x="628650" y="2399891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Kamchatka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Sebjan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hor+locative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hor+allative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overall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596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8907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L</a:t>
            </a:r>
            <a:r>
              <a:rPr lang="en-US" dirty="0" err="1" smtClean="0"/>
              <a:t>ative</a:t>
            </a:r>
            <a:r>
              <a:rPr lang="en-US" dirty="0" smtClean="0"/>
              <a:t> reading of locative in </a:t>
            </a:r>
            <a:r>
              <a:rPr lang="en-US" dirty="0" err="1" smtClean="0"/>
              <a:t>Sebjan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de-DE" sz="1800" dirty="0" err="1" smtClean="0"/>
              <a:t>Stadala</a:t>
            </a:r>
            <a:r>
              <a:rPr lang="de-DE" sz="1800" dirty="0" smtClean="0"/>
              <a:t>             </a:t>
            </a:r>
            <a:r>
              <a:rPr lang="de-DE" sz="1800" dirty="0" err="1" smtClean="0"/>
              <a:t>ọrọnat</a:t>
            </a:r>
            <a:r>
              <a:rPr lang="de-DE" sz="1800" dirty="0" smtClean="0"/>
              <a:t>                      	 	</a:t>
            </a:r>
            <a:r>
              <a:rPr lang="de-DE" sz="1800" dirty="0" err="1" smtClean="0"/>
              <a:t>hergerep</a:t>
            </a:r>
            <a:r>
              <a:rPr lang="de-DE" sz="1800" dirty="0" smtClean="0"/>
              <a:t>         </a:t>
            </a:r>
            <a:endParaRPr lang="de-DE" sz="1800" dirty="0"/>
          </a:p>
          <a:p>
            <a:pPr marL="457200" lvl="1" indent="0">
              <a:buNone/>
            </a:pPr>
            <a:r>
              <a:rPr lang="de-DE" sz="1800" dirty="0" err="1" smtClean="0"/>
              <a:t>stado</a:t>
            </a:r>
            <a:r>
              <a:rPr lang="de-DE" sz="1800" dirty="0" smtClean="0"/>
              <a:t>  -(</a:t>
            </a:r>
            <a:r>
              <a:rPr lang="de-DE" sz="1800" dirty="0" err="1"/>
              <a:t>dU</a:t>
            </a:r>
            <a:r>
              <a:rPr lang="de-DE" sz="1800" dirty="0"/>
              <a:t>)LE </a:t>
            </a:r>
            <a:r>
              <a:rPr lang="de-DE" sz="1800" dirty="0" err="1"/>
              <a:t>ọrọn</a:t>
            </a:r>
            <a:r>
              <a:rPr lang="de-DE" sz="1800" dirty="0"/>
              <a:t>          </a:t>
            </a:r>
            <a:r>
              <a:rPr lang="de-DE" sz="1800" dirty="0" smtClean="0"/>
              <a:t>    </a:t>
            </a:r>
            <a:r>
              <a:rPr lang="de-DE" sz="1800" dirty="0"/>
              <a:t>-E  -</a:t>
            </a:r>
            <a:r>
              <a:rPr lang="de-DE" sz="1800" dirty="0" err="1"/>
              <a:t>Č</a:t>
            </a:r>
            <a:r>
              <a:rPr lang="de-DE" sz="1800" dirty="0"/>
              <a:t>   </a:t>
            </a:r>
            <a:r>
              <a:rPr lang="de-DE" sz="1800" dirty="0" smtClean="0"/>
              <a:t>		</a:t>
            </a:r>
            <a:r>
              <a:rPr lang="de-DE" sz="1800" dirty="0" err="1" smtClean="0"/>
              <a:t>hor</a:t>
            </a:r>
            <a:r>
              <a:rPr lang="de-DE" sz="1800" dirty="0" smtClean="0"/>
              <a:t> </a:t>
            </a:r>
            <a:r>
              <a:rPr lang="de-DE" sz="1800" dirty="0"/>
              <a:t>-</a:t>
            </a:r>
            <a:r>
              <a:rPr lang="de-DE" sz="1800" dirty="0" err="1"/>
              <a:t>Gr</a:t>
            </a:r>
            <a:r>
              <a:rPr lang="de-DE" sz="1800" dirty="0"/>
              <a:t>(E) -p       </a:t>
            </a:r>
          </a:p>
          <a:p>
            <a:pPr marL="457200" lvl="1" indent="0">
              <a:buNone/>
            </a:pPr>
            <a:r>
              <a:rPr lang="de-DE" sz="1800" b="1" dirty="0" err="1" smtClean="0"/>
              <a:t>herd.R</a:t>
            </a:r>
            <a:r>
              <a:rPr lang="de-DE" sz="1800" b="1" dirty="0" smtClean="0"/>
              <a:t> </a:t>
            </a:r>
            <a:r>
              <a:rPr lang="de-DE" sz="1800" b="1" dirty="0"/>
              <a:t>-</a:t>
            </a:r>
            <a:r>
              <a:rPr lang="de-DE" sz="1800" b="1" dirty="0" err="1"/>
              <a:t>loc</a:t>
            </a:r>
            <a:r>
              <a:rPr lang="de-DE" sz="1800" b="1" dirty="0"/>
              <a:t>    </a:t>
            </a:r>
            <a:r>
              <a:rPr lang="de-DE" sz="1800" b="1" dirty="0" smtClean="0"/>
              <a:t>  </a:t>
            </a:r>
            <a:r>
              <a:rPr lang="de-DE" sz="1800" dirty="0" smtClean="0"/>
              <a:t>	</a:t>
            </a:r>
            <a:r>
              <a:rPr lang="de-DE" sz="1800" dirty="0" err="1" smtClean="0"/>
              <a:t>domestic.reindeer</a:t>
            </a:r>
            <a:r>
              <a:rPr lang="de-DE" sz="1800" dirty="0" smtClean="0"/>
              <a:t> </a:t>
            </a:r>
            <a:r>
              <a:rPr lang="de-DE" sz="1800" dirty="0"/>
              <a:t>-</a:t>
            </a:r>
            <a:r>
              <a:rPr lang="de-DE" sz="1800" dirty="0" err="1"/>
              <a:t>ep</a:t>
            </a:r>
            <a:r>
              <a:rPr lang="de-DE" sz="1800" dirty="0"/>
              <a:t> -ins </a:t>
            </a:r>
            <a:r>
              <a:rPr lang="de-DE" sz="1800" dirty="0" smtClean="0"/>
              <a:t>	</a:t>
            </a:r>
            <a:r>
              <a:rPr lang="de-DE" sz="1800" dirty="0" err="1" smtClean="0"/>
              <a:t>go</a:t>
            </a:r>
            <a:r>
              <a:rPr lang="de-DE" sz="1800" dirty="0" smtClean="0"/>
              <a:t>  </a:t>
            </a:r>
            <a:r>
              <a:rPr lang="de-DE" sz="1800" dirty="0"/>
              <a:t>-hab   -1pl.in</a:t>
            </a:r>
          </a:p>
          <a:p>
            <a:pPr marL="457200" lvl="1" indent="0">
              <a:buNone/>
            </a:pPr>
            <a:r>
              <a:rPr lang="de-DE" sz="1800" dirty="0" err="1" smtClean="0"/>
              <a:t>We</a:t>
            </a:r>
            <a:r>
              <a:rPr lang="de-DE" sz="1800" dirty="0" smtClean="0"/>
              <a:t> </a:t>
            </a:r>
            <a:r>
              <a:rPr lang="de-DE" sz="1800" dirty="0" err="1"/>
              <a:t>went</a:t>
            </a:r>
            <a:r>
              <a:rPr lang="de-DE" sz="1800" dirty="0"/>
              <a:t> </a:t>
            </a:r>
            <a:r>
              <a:rPr lang="de-DE" sz="1800" dirty="0" err="1"/>
              <a:t>to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herd</a:t>
            </a:r>
            <a:r>
              <a:rPr lang="de-DE" sz="1800" dirty="0"/>
              <a:t> </a:t>
            </a:r>
            <a:r>
              <a:rPr lang="de-DE" sz="1800" dirty="0" err="1"/>
              <a:t>by</a:t>
            </a:r>
            <a:r>
              <a:rPr lang="de-DE" sz="1800" dirty="0"/>
              <a:t> </a:t>
            </a:r>
            <a:r>
              <a:rPr lang="de-DE" sz="1800" dirty="0" err="1" smtClean="0"/>
              <a:t>reindeer</a:t>
            </a:r>
            <a:endParaRPr lang="de-DE" sz="1800" dirty="0" smtClean="0"/>
          </a:p>
          <a:p>
            <a:pPr marL="457200" lvl="1" indent="0">
              <a:buNone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962764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/>
              <a:t>Kamchatka</a:t>
            </a:r>
            <a:r>
              <a:rPr lang="de-DE" dirty="0" smtClean="0"/>
              <a:t>:</a:t>
            </a:r>
          </a:p>
          <a:p>
            <a:pPr marL="457200" lvl="1" indent="0">
              <a:buNone/>
            </a:pPr>
            <a:r>
              <a:rPr lang="de-DE" sz="1600" dirty="0" err="1" smtClean="0"/>
              <a:t>Ńan</a:t>
            </a:r>
            <a:r>
              <a:rPr lang="de-DE" sz="1600" dirty="0" smtClean="0"/>
              <a:t>   </a:t>
            </a:r>
            <a:r>
              <a:rPr lang="de-DE" sz="1600" dirty="0"/>
              <a:t>	</a:t>
            </a:r>
            <a:r>
              <a:rPr lang="de-DE" sz="1600" dirty="0" err="1"/>
              <a:t>tugenidu</a:t>
            </a:r>
            <a:r>
              <a:rPr lang="de-DE" sz="1600" dirty="0"/>
              <a:t>    </a:t>
            </a:r>
            <a:r>
              <a:rPr lang="de-DE" sz="1600" dirty="0" smtClean="0"/>
              <a:t>	</a:t>
            </a:r>
            <a:r>
              <a:rPr lang="de-DE" sz="1600" dirty="0" err="1" smtClean="0"/>
              <a:t>taŋanịd</a:t>
            </a:r>
            <a:r>
              <a:rPr lang="de-DE" sz="1600" dirty="0"/>
              <a:t>...          	</a:t>
            </a:r>
            <a:r>
              <a:rPr lang="de-DE" sz="1600" dirty="0" err="1"/>
              <a:t>opjat</a:t>
            </a:r>
            <a:r>
              <a:rPr lang="de-DE" sz="1600" dirty="0"/>
              <a:t>', 	</a:t>
            </a:r>
            <a:r>
              <a:rPr lang="de-DE" sz="1600" dirty="0" err="1"/>
              <a:t>ńanda</a:t>
            </a:r>
            <a:r>
              <a:rPr lang="de-DE" sz="1600" dirty="0"/>
              <a:t>      	</a:t>
            </a:r>
            <a:endParaRPr lang="de-DE" sz="1600" dirty="0" smtClean="0"/>
          </a:p>
          <a:p>
            <a:pPr marL="457200" lvl="1" indent="0">
              <a:buNone/>
            </a:pPr>
            <a:r>
              <a:rPr lang="de-DE" sz="1600" dirty="0" err="1" smtClean="0"/>
              <a:t>ńa</a:t>
            </a:r>
            <a:r>
              <a:rPr lang="de-DE" sz="1600" dirty="0" err="1"/>
              <a:t>ːn</a:t>
            </a:r>
            <a:r>
              <a:rPr lang="de-DE" sz="1600" dirty="0"/>
              <a:t>  	</a:t>
            </a:r>
            <a:r>
              <a:rPr lang="de-DE" sz="1600" dirty="0" err="1"/>
              <a:t>tugeni</a:t>
            </a:r>
            <a:r>
              <a:rPr lang="de-DE" sz="1600" dirty="0"/>
              <a:t> -DU  	</a:t>
            </a:r>
            <a:r>
              <a:rPr lang="de-DE" sz="1600" dirty="0" err="1"/>
              <a:t>taŋ</a:t>
            </a:r>
            <a:r>
              <a:rPr lang="de-DE" sz="1600" dirty="0"/>
              <a:t>  -E  -</a:t>
            </a:r>
            <a:r>
              <a:rPr lang="de-DE" sz="1600" dirty="0" err="1"/>
              <a:t>n</a:t>
            </a:r>
            <a:r>
              <a:rPr lang="de-DE" sz="1600" dirty="0"/>
              <a:t>    -E  -D    	</a:t>
            </a:r>
            <a:r>
              <a:rPr lang="de-DE" sz="1600" dirty="0" err="1"/>
              <a:t>opjat</a:t>
            </a:r>
            <a:r>
              <a:rPr lang="de-DE" sz="1600" dirty="0"/>
              <a:t>'  	</a:t>
            </a:r>
            <a:r>
              <a:rPr lang="de-DE" sz="1600" dirty="0" err="1"/>
              <a:t>ńaːn</a:t>
            </a:r>
            <a:r>
              <a:rPr lang="de-DE" sz="1600" dirty="0"/>
              <a:t>  =</a:t>
            </a:r>
            <a:r>
              <a:rPr lang="de-DE" sz="1600" dirty="0" smtClean="0"/>
              <a:t>DE</a:t>
            </a:r>
            <a:endParaRPr lang="de-DE" sz="1600" dirty="0"/>
          </a:p>
          <a:p>
            <a:pPr marL="457200" lvl="1" indent="0">
              <a:buNone/>
            </a:pPr>
            <a:r>
              <a:rPr lang="de-DE" sz="1600" dirty="0" err="1" smtClean="0"/>
              <a:t>again</a:t>
            </a:r>
            <a:r>
              <a:rPr lang="de-DE" sz="1600" dirty="0" smtClean="0"/>
              <a:t> </a:t>
            </a:r>
            <a:r>
              <a:rPr lang="de-DE" sz="1600" dirty="0"/>
              <a:t>	</a:t>
            </a:r>
            <a:r>
              <a:rPr lang="de-DE" sz="1600" dirty="0" err="1"/>
              <a:t>winter</a:t>
            </a:r>
            <a:r>
              <a:rPr lang="de-DE" sz="1600" dirty="0"/>
              <a:t> </a:t>
            </a:r>
            <a:r>
              <a:rPr lang="de-DE" sz="1600" dirty="0" smtClean="0"/>
              <a:t>–</a:t>
            </a:r>
            <a:r>
              <a:rPr lang="de-DE" sz="1600" dirty="0" err="1" smtClean="0"/>
              <a:t>dat</a:t>
            </a:r>
            <a:r>
              <a:rPr lang="de-DE" sz="1600" dirty="0" smtClean="0"/>
              <a:t>         </a:t>
            </a:r>
            <a:r>
              <a:rPr lang="de-DE" sz="1600" dirty="0" err="1" smtClean="0"/>
              <a:t>read</a:t>
            </a:r>
            <a:r>
              <a:rPr lang="de-DE" sz="1600" dirty="0" smtClean="0"/>
              <a:t> </a:t>
            </a:r>
            <a:r>
              <a:rPr lang="de-DE" sz="1600" dirty="0"/>
              <a:t>-</a:t>
            </a:r>
            <a:r>
              <a:rPr lang="de-DE" sz="1600" dirty="0" err="1"/>
              <a:t>ep</a:t>
            </a:r>
            <a:r>
              <a:rPr lang="de-DE" sz="1600" dirty="0"/>
              <a:t> -</a:t>
            </a:r>
            <a:r>
              <a:rPr lang="de-DE" sz="1600" dirty="0" err="1"/>
              <a:t>mult</a:t>
            </a:r>
            <a:r>
              <a:rPr lang="de-DE" sz="1600" dirty="0"/>
              <a:t> -</a:t>
            </a:r>
            <a:r>
              <a:rPr lang="de-DE" sz="1600" dirty="0" err="1"/>
              <a:t>ep</a:t>
            </a:r>
            <a:r>
              <a:rPr lang="de-DE" sz="1600" dirty="0"/>
              <a:t> -</a:t>
            </a:r>
            <a:r>
              <a:rPr lang="de-DE" sz="1600" dirty="0" err="1"/>
              <a:t>prog</a:t>
            </a:r>
            <a:r>
              <a:rPr lang="de-DE" sz="1600" dirty="0"/>
              <a:t> 	</a:t>
            </a:r>
            <a:r>
              <a:rPr lang="de-DE" sz="1600" dirty="0" err="1"/>
              <a:t>again.R</a:t>
            </a:r>
            <a:r>
              <a:rPr lang="de-DE" sz="1600" dirty="0"/>
              <a:t>	</a:t>
            </a:r>
            <a:r>
              <a:rPr lang="de-DE" sz="1600" dirty="0" err="1"/>
              <a:t>again</a:t>
            </a:r>
            <a:r>
              <a:rPr lang="de-DE" sz="1600" dirty="0"/>
              <a:t> =</a:t>
            </a:r>
            <a:r>
              <a:rPr lang="de-DE" sz="1600" dirty="0" err="1" smtClean="0"/>
              <a:t>ptl</a:t>
            </a:r>
            <a:endParaRPr lang="de-DE" sz="1600" dirty="0" smtClean="0"/>
          </a:p>
          <a:p>
            <a:pPr marL="457200" lvl="1" indent="0">
              <a:buNone/>
            </a:pPr>
            <a:endParaRPr lang="de-DE" sz="1600" dirty="0"/>
          </a:p>
          <a:p>
            <a:pPr marL="457200" lvl="1" indent="0">
              <a:buNone/>
            </a:pPr>
            <a:r>
              <a:rPr lang="de-DE" sz="1600" dirty="0" err="1"/>
              <a:t>oriddʒoː</a:t>
            </a:r>
            <a:r>
              <a:rPr lang="de-DE" sz="1600" dirty="0" err="1" smtClean="0"/>
              <a:t>ttu</a:t>
            </a:r>
            <a:r>
              <a:rPr lang="de-DE" sz="1600" dirty="0"/>
              <a:t>	</a:t>
            </a:r>
            <a:r>
              <a:rPr lang="de-DE" sz="1600" dirty="0" smtClean="0"/>
              <a:t>	</a:t>
            </a:r>
            <a:r>
              <a:rPr lang="de-DE" sz="1600" dirty="0" err="1" smtClean="0"/>
              <a:t>ọrtakị</a:t>
            </a:r>
            <a:r>
              <a:rPr lang="de-DE" sz="1600" dirty="0"/>
              <a:t>.</a:t>
            </a:r>
          </a:p>
          <a:p>
            <a:pPr marL="457200" lvl="1" indent="0">
              <a:buNone/>
            </a:pPr>
            <a:r>
              <a:rPr lang="de-DE" sz="1600" dirty="0" err="1"/>
              <a:t>hor</a:t>
            </a:r>
            <a:r>
              <a:rPr lang="de-DE" sz="1600" dirty="0"/>
              <a:t> -E  -D    -WEːČ -(R)U 	</a:t>
            </a:r>
            <a:r>
              <a:rPr lang="de-DE" sz="1600" dirty="0" err="1" smtClean="0"/>
              <a:t>ọrọn</a:t>
            </a:r>
            <a:r>
              <a:rPr lang="de-DE" sz="1600" dirty="0" smtClean="0"/>
              <a:t>              </a:t>
            </a:r>
            <a:r>
              <a:rPr lang="de-DE" sz="1600" dirty="0"/>
              <a:t>-</a:t>
            </a:r>
            <a:r>
              <a:rPr lang="de-DE" sz="1600" dirty="0" smtClean="0"/>
              <a:t>t(E)</a:t>
            </a:r>
            <a:r>
              <a:rPr lang="de-DE" sz="1600" dirty="0" err="1" smtClean="0"/>
              <a:t>kI</a:t>
            </a:r>
            <a:r>
              <a:rPr lang="de-DE" sz="1600" dirty="0" smtClean="0"/>
              <a:t>	</a:t>
            </a:r>
            <a:endParaRPr lang="de-DE" sz="1600" dirty="0"/>
          </a:p>
          <a:p>
            <a:pPr marL="457200" lvl="1" indent="0">
              <a:buNone/>
            </a:pPr>
            <a:r>
              <a:rPr lang="de-DE" sz="1600" dirty="0" err="1" smtClean="0"/>
              <a:t>go</a:t>
            </a:r>
            <a:r>
              <a:rPr lang="de-DE" sz="1600" dirty="0" smtClean="0"/>
              <a:t>  </a:t>
            </a:r>
            <a:r>
              <a:rPr lang="de-DE" sz="1600" dirty="0"/>
              <a:t>-</a:t>
            </a:r>
            <a:r>
              <a:rPr lang="de-DE" sz="1600" dirty="0" err="1"/>
              <a:t>ep</a:t>
            </a:r>
            <a:r>
              <a:rPr lang="de-DE" sz="1600" dirty="0"/>
              <a:t> -</a:t>
            </a:r>
            <a:r>
              <a:rPr lang="de-DE" sz="1600" dirty="0" err="1"/>
              <a:t>prog</a:t>
            </a:r>
            <a:r>
              <a:rPr lang="de-DE" sz="1600" dirty="0"/>
              <a:t> -</a:t>
            </a:r>
            <a:r>
              <a:rPr lang="de-DE" sz="1600" dirty="0" err="1"/>
              <a:t>gnr</a:t>
            </a:r>
            <a:r>
              <a:rPr lang="de-DE" sz="1600" dirty="0"/>
              <a:t>  -</a:t>
            </a:r>
            <a:r>
              <a:rPr lang="de-DE" sz="1600" dirty="0" smtClean="0"/>
              <a:t>1pl.ex	</a:t>
            </a:r>
            <a:r>
              <a:rPr lang="de-DE" sz="1600" b="1" dirty="0" err="1" smtClean="0"/>
              <a:t>domestic.reindeer</a:t>
            </a:r>
            <a:r>
              <a:rPr lang="de-DE" sz="1600" b="1" dirty="0" smtClean="0"/>
              <a:t> </a:t>
            </a:r>
            <a:r>
              <a:rPr lang="de-DE" sz="1600" b="1" dirty="0"/>
              <a:t>-all   </a:t>
            </a:r>
            <a:endParaRPr lang="de-DE" sz="1600" b="1" dirty="0" smtClean="0"/>
          </a:p>
          <a:p>
            <a:pPr marL="457200" lvl="1" indent="0">
              <a:buNone/>
            </a:pPr>
            <a:endParaRPr lang="de-DE" sz="1600" dirty="0"/>
          </a:p>
          <a:p>
            <a:pPr marL="457200" lvl="1" indent="0">
              <a:buNone/>
            </a:pPr>
            <a:r>
              <a:rPr lang="de-DE" sz="1800" dirty="0" err="1"/>
              <a:t>And</a:t>
            </a:r>
            <a:r>
              <a:rPr lang="de-DE" sz="1800" dirty="0"/>
              <a:t> in </a:t>
            </a:r>
            <a:r>
              <a:rPr lang="de-DE" sz="1800" dirty="0" err="1"/>
              <a:t>winter</a:t>
            </a:r>
            <a:r>
              <a:rPr lang="de-DE" sz="1800" dirty="0"/>
              <a:t> </a:t>
            </a:r>
            <a:r>
              <a:rPr lang="de-DE" sz="1800" dirty="0" err="1"/>
              <a:t>we</a:t>
            </a:r>
            <a:r>
              <a:rPr lang="de-DE" sz="1800" dirty="0"/>
              <a:t> </a:t>
            </a:r>
            <a:r>
              <a:rPr lang="de-DE" sz="1800" dirty="0" err="1"/>
              <a:t>went</a:t>
            </a:r>
            <a:r>
              <a:rPr lang="de-DE" sz="1800" dirty="0"/>
              <a:t> </a:t>
            </a:r>
            <a:r>
              <a:rPr lang="de-DE" sz="1800" dirty="0" err="1"/>
              <a:t>to</a:t>
            </a:r>
            <a:r>
              <a:rPr lang="de-DE" sz="1800" dirty="0"/>
              <a:t> </a:t>
            </a:r>
            <a:r>
              <a:rPr lang="de-DE" sz="1800" dirty="0" err="1"/>
              <a:t>school</a:t>
            </a:r>
            <a:r>
              <a:rPr lang="de-DE" sz="1800" dirty="0"/>
              <a:t>, </a:t>
            </a:r>
            <a:r>
              <a:rPr lang="de-DE" sz="1800" dirty="0" err="1"/>
              <a:t>and</a:t>
            </a:r>
            <a:r>
              <a:rPr lang="de-DE" sz="1800" dirty="0"/>
              <a:t> </a:t>
            </a:r>
            <a:r>
              <a:rPr lang="de-DE" sz="1800" dirty="0" err="1"/>
              <a:t>then</a:t>
            </a:r>
            <a:r>
              <a:rPr lang="de-DE" sz="1800" dirty="0"/>
              <a:t> </a:t>
            </a:r>
            <a:r>
              <a:rPr lang="de-DE" sz="1800" dirty="0" err="1"/>
              <a:t>we</a:t>
            </a:r>
            <a:r>
              <a:rPr lang="de-DE" sz="1800" dirty="0"/>
              <a:t> </a:t>
            </a:r>
            <a:r>
              <a:rPr lang="de-DE" sz="1800" dirty="0" err="1"/>
              <a:t>again</a:t>
            </a:r>
            <a:r>
              <a:rPr lang="de-DE" sz="1800" dirty="0"/>
              <a:t> </a:t>
            </a:r>
            <a:r>
              <a:rPr lang="de-DE" sz="1800" dirty="0" err="1"/>
              <a:t>went</a:t>
            </a:r>
            <a:r>
              <a:rPr lang="de-DE" sz="1800" dirty="0"/>
              <a:t> </a:t>
            </a:r>
            <a:r>
              <a:rPr lang="de-DE" sz="1800" dirty="0" err="1"/>
              <a:t>to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reindeer</a:t>
            </a:r>
            <a:r>
              <a:rPr lang="de-DE" sz="1800" dirty="0"/>
              <a:t> </a:t>
            </a:r>
            <a:r>
              <a:rPr lang="de-DE" sz="1800" dirty="0" err="1"/>
              <a:t>herd</a:t>
            </a:r>
            <a:r>
              <a:rPr lang="de-DE" sz="1800" dirty="0"/>
              <a:t>.</a:t>
            </a:r>
            <a:endParaRPr lang="ru-RU" sz="18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9544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Both combinations are possible in both corpora</a:t>
            </a:r>
          </a:p>
          <a:p>
            <a:pPr marL="0" indent="0">
              <a:buNone/>
            </a:pPr>
            <a:r>
              <a:rPr lang="en-US" dirty="0" err="1" smtClean="0"/>
              <a:t>Sebjan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de-DE" sz="1600" dirty="0" smtClean="0"/>
              <a:t>bi   </a:t>
            </a:r>
            <a:r>
              <a:rPr lang="de-DE" sz="1600" dirty="0"/>
              <a:t>	</a:t>
            </a:r>
            <a:r>
              <a:rPr lang="de-DE" sz="1600" dirty="0" err="1"/>
              <a:t>noːji</a:t>
            </a:r>
            <a:r>
              <a:rPr lang="de-DE" sz="1600" dirty="0"/>
              <a:t>     </a:t>
            </a:r>
            <a:r>
              <a:rPr lang="de-DE" sz="1600" dirty="0" smtClean="0"/>
              <a:t>	</a:t>
            </a:r>
            <a:r>
              <a:rPr lang="de-DE" sz="1600" dirty="0" err="1" smtClean="0"/>
              <a:t>bụllịdʒị</a:t>
            </a:r>
            <a:r>
              <a:rPr lang="de-DE" sz="1600" dirty="0"/>
              <a:t>	</a:t>
            </a:r>
            <a:r>
              <a:rPr lang="de-DE" sz="1600" dirty="0" err="1" smtClean="0"/>
              <a:t>nọŋantịka</a:t>
            </a:r>
            <a:r>
              <a:rPr lang="de-DE" sz="1600" dirty="0" err="1"/>
              <a:t>ːkan</a:t>
            </a:r>
            <a:r>
              <a:rPr lang="de-DE" sz="1600" dirty="0"/>
              <a:t>                 	</a:t>
            </a:r>
            <a:r>
              <a:rPr lang="de-DE" sz="1600" dirty="0" err="1"/>
              <a:t>herridʒi</a:t>
            </a:r>
            <a:r>
              <a:rPr lang="de-DE" sz="1600" dirty="0"/>
              <a:t>    </a:t>
            </a:r>
          </a:p>
          <a:p>
            <a:pPr marL="457200" lvl="1" indent="0">
              <a:buNone/>
            </a:pPr>
            <a:r>
              <a:rPr lang="de-DE" sz="1600" dirty="0" smtClean="0"/>
              <a:t>bi</a:t>
            </a:r>
            <a:r>
              <a:rPr lang="de-DE" sz="1600" dirty="0"/>
              <a:t>ː 	</a:t>
            </a:r>
            <a:r>
              <a:rPr lang="de-DE" sz="1600" dirty="0" err="1"/>
              <a:t>no</a:t>
            </a:r>
            <a:r>
              <a:rPr lang="de-DE" sz="1600" dirty="0"/>
              <a:t>ː   </a:t>
            </a:r>
            <a:r>
              <a:rPr lang="de-DE" sz="1600" dirty="0" smtClean="0"/>
              <a:t>-</a:t>
            </a:r>
            <a:r>
              <a:rPr lang="de-DE" sz="1600" dirty="0"/>
              <a:t>J       	</a:t>
            </a:r>
            <a:r>
              <a:rPr lang="de-DE" sz="1600" dirty="0" err="1"/>
              <a:t>bụl</a:t>
            </a:r>
            <a:r>
              <a:rPr lang="de-DE" sz="1600" dirty="0"/>
              <a:t>  -</a:t>
            </a:r>
            <a:r>
              <a:rPr lang="de-DE" sz="1600" dirty="0" err="1"/>
              <a:t>RIdʒI</a:t>
            </a:r>
            <a:r>
              <a:rPr lang="de-DE" sz="1600" dirty="0"/>
              <a:t>  </a:t>
            </a:r>
            <a:r>
              <a:rPr lang="de-DE" sz="1600" dirty="0" err="1" smtClean="0"/>
              <a:t>nọŋan</a:t>
            </a:r>
            <a:r>
              <a:rPr lang="de-DE" sz="1600" dirty="0" smtClean="0"/>
              <a:t> </a:t>
            </a:r>
            <a:r>
              <a:rPr lang="de-DE" sz="1600" dirty="0"/>
              <a:t>-t(E)</a:t>
            </a:r>
            <a:r>
              <a:rPr lang="de-DE" sz="1600" dirty="0" err="1"/>
              <a:t>kI</a:t>
            </a:r>
            <a:r>
              <a:rPr lang="de-DE" sz="1600" dirty="0"/>
              <a:t> -</a:t>
            </a:r>
            <a:r>
              <a:rPr lang="de-DE" sz="1600" dirty="0" err="1"/>
              <a:t>jEkEːkI</a:t>
            </a:r>
            <a:r>
              <a:rPr lang="de-DE" sz="1600" dirty="0"/>
              <a:t>  -</a:t>
            </a:r>
            <a:r>
              <a:rPr lang="de-DE" sz="1600" dirty="0" err="1"/>
              <a:t>n</a:t>
            </a:r>
            <a:r>
              <a:rPr lang="de-DE" sz="1600" dirty="0"/>
              <a:t>(I)     	</a:t>
            </a:r>
            <a:r>
              <a:rPr lang="de-DE" sz="1600" dirty="0" err="1"/>
              <a:t>hor</a:t>
            </a:r>
            <a:r>
              <a:rPr lang="de-DE" sz="1600" dirty="0"/>
              <a:t> -</a:t>
            </a:r>
            <a:r>
              <a:rPr lang="de-DE" sz="1600" dirty="0" err="1"/>
              <a:t>RIdʒI</a:t>
            </a:r>
            <a:r>
              <a:rPr lang="de-DE" sz="1600" dirty="0"/>
              <a:t>      </a:t>
            </a:r>
          </a:p>
          <a:p>
            <a:pPr marL="457200" lvl="1" indent="0">
              <a:buNone/>
            </a:pPr>
            <a:r>
              <a:rPr lang="de-DE" sz="1600" dirty="0" smtClean="0"/>
              <a:t>1sg </a:t>
            </a:r>
            <a:r>
              <a:rPr lang="de-DE" sz="1600" dirty="0"/>
              <a:t>	</a:t>
            </a:r>
            <a:r>
              <a:rPr lang="de-DE" sz="1600" dirty="0" err="1"/>
              <a:t>younger.sibling</a:t>
            </a:r>
            <a:r>
              <a:rPr lang="de-DE" sz="1600" dirty="0"/>
              <a:t> -</a:t>
            </a:r>
            <a:r>
              <a:rPr lang="de-DE" sz="1600" dirty="0" err="1" smtClean="0"/>
              <a:t>prfl.sg</a:t>
            </a:r>
            <a:r>
              <a:rPr lang="de-DE" sz="1600" dirty="0" smtClean="0"/>
              <a:t> </a:t>
            </a:r>
            <a:r>
              <a:rPr lang="de-DE" sz="1600" dirty="0" err="1" smtClean="0"/>
              <a:t>pity</a:t>
            </a:r>
            <a:r>
              <a:rPr lang="de-DE" sz="1600" dirty="0" smtClean="0"/>
              <a:t> </a:t>
            </a:r>
            <a:r>
              <a:rPr lang="de-DE" sz="1600" dirty="0"/>
              <a:t>-</a:t>
            </a:r>
            <a:r>
              <a:rPr lang="de-DE" sz="1600" dirty="0" err="1" smtClean="0"/>
              <a:t>ant.cvb</a:t>
            </a:r>
            <a:r>
              <a:rPr lang="de-DE" sz="1600" dirty="0" smtClean="0"/>
              <a:t> </a:t>
            </a:r>
            <a:r>
              <a:rPr lang="de-DE" sz="1600" b="1" dirty="0" smtClean="0"/>
              <a:t>3sg   </a:t>
            </a:r>
            <a:r>
              <a:rPr lang="de-DE" sz="1600" b="1" dirty="0"/>
              <a:t>-all    -</a:t>
            </a:r>
            <a:r>
              <a:rPr lang="de-DE" sz="1600" b="1" dirty="0" err="1"/>
              <a:t>directly</a:t>
            </a:r>
            <a:r>
              <a:rPr lang="de-DE" sz="1600" b="1" dirty="0"/>
              <a:t> -poss.3sg</a:t>
            </a:r>
            <a:r>
              <a:rPr lang="de-DE" sz="1600" dirty="0"/>
              <a:t>	</a:t>
            </a:r>
            <a:r>
              <a:rPr lang="de-DE" sz="1600" dirty="0" err="1"/>
              <a:t>go</a:t>
            </a:r>
            <a:r>
              <a:rPr lang="de-DE" sz="1600" dirty="0"/>
              <a:t>  -</a:t>
            </a:r>
            <a:r>
              <a:rPr lang="de-DE" sz="1600" dirty="0" err="1"/>
              <a:t>ant.cvb</a:t>
            </a:r>
            <a:r>
              <a:rPr lang="de-DE" sz="1600" dirty="0"/>
              <a:t> </a:t>
            </a:r>
          </a:p>
          <a:p>
            <a:pPr marL="457200" lvl="1" indent="0">
              <a:buNone/>
            </a:pPr>
            <a:r>
              <a:rPr lang="de-DE" sz="1600" dirty="0"/>
              <a:t>I </a:t>
            </a:r>
            <a:r>
              <a:rPr lang="de-DE" sz="1600" dirty="0" err="1"/>
              <a:t>pitied</a:t>
            </a:r>
            <a:r>
              <a:rPr lang="de-DE" sz="1600" dirty="0"/>
              <a:t> </a:t>
            </a:r>
            <a:r>
              <a:rPr lang="de-DE" sz="1600" dirty="0" err="1"/>
              <a:t>my</a:t>
            </a:r>
            <a:r>
              <a:rPr lang="de-DE" sz="1600" dirty="0"/>
              <a:t> </a:t>
            </a:r>
            <a:r>
              <a:rPr lang="de-DE" sz="1600" dirty="0" err="1"/>
              <a:t>brother</a:t>
            </a:r>
            <a:r>
              <a:rPr lang="de-DE" sz="1600" dirty="0"/>
              <a:t> </a:t>
            </a:r>
            <a:r>
              <a:rPr lang="de-DE" sz="1600" dirty="0" err="1"/>
              <a:t>and</a:t>
            </a:r>
            <a:r>
              <a:rPr lang="de-DE" sz="1600" dirty="0"/>
              <a:t> </a:t>
            </a:r>
            <a:r>
              <a:rPr lang="de-DE" sz="1600" dirty="0" err="1"/>
              <a:t>went</a:t>
            </a:r>
            <a:r>
              <a:rPr lang="de-DE" sz="1600" dirty="0"/>
              <a:t> </a:t>
            </a:r>
            <a:r>
              <a:rPr lang="de-DE" sz="1600" dirty="0" err="1"/>
              <a:t>straight</a:t>
            </a:r>
            <a:r>
              <a:rPr lang="de-DE" sz="1600" dirty="0"/>
              <a:t> </a:t>
            </a:r>
            <a:r>
              <a:rPr lang="de-DE" sz="1600" dirty="0" err="1"/>
              <a:t>to</a:t>
            </a:r>
            <a:r>
              <a:rPr lang="de-DE" sz="1600" dirty="0"/>
              <a:t> </a:t>
            </a:r>
            <a:r>
              <a:rPr lang="de-DE" sz="1600" dirty="0" err="1" smtClean="0"/>
              <a:t>him</a:t>
            </a:r>
            <a:endParaRPr lang="de-DE" sz="1600" dirty="0" smtClean="0"/>
          </a:p>
          <a:p>
            <a:pPr marL="0" indent="0">
              <a:buNone/>
            </a:pPr>
            <a:r>
              <a:rPr lang="de-DE" dirty="0" err="1" smtClean="0"/>
              <a:t>Kamchatka</a:t>
            </a:r>
            <a:r>
              <a:rPr lang="de-DE" dirty="0" smtClean="0"/>
              <a:t>:</a:t>
            </a:r>
            <a:endParaRPr lang="de-DE" dirty="0"/>
          </a:p>
          <a:p>
            <a:pPr marL="457200" lvl="1" indent="0">
              <a:buNone/>
            </a:pPr>
            <a:r>
              <a:rPr lang="en-US" sz="1800" dirty="0"/>
              <a:t>Ile           		</a:t>
            </a:r>
            <a:r>
              <a:rPr lang="en-US" sz="1800" dirty="0" err="1"/>
              <a:t>gelnedʒip</a:t>
            </a:r>
            <a:r>
              <a:rPr lang="en-US" sz="1800" dirty="0"/>
              <a:t>?</a:t>
            </a:r>
          </a:p>
          <a:p>
            <a:pPr marL="457200" lvl="1" indent="0">
              <a:buNone/>
            </a:pPr>
            <a:r>
              <a:rPr lang="en-US" sz="1800" dirty="0" err="1"/>
              <a:t>irek</a:t>
            </a:r>
            <a:r>
              <a:rPr lang="en-US" sz="1800" dirty="0"/>
              <a:t>  -(</a:t>
            </a:r>
            <a:r>
              <a:rPr lang="en-US" sz="1800" dirty="0" err="1"/>
              <a:t>dU</a:t>
            </a:r>
            <a:r>
              <a:rPr lang="en-US" sz="1800" dirty="0"/>
              <a:t>)LE 	gel      -</a:t>
            </a:r>
            <a:r>
              <a:rPr lang="en-US" sz="1800" dirty="0" err="1"/>
              <a:t>nE</a:t>
            </a:r>
            <a:r>
              <a:rPr lang="en-US" sz="1800" dirty="0"/>
              <a:t>     -</a:t>
            </a:r>
            <a:r>
              <a:rPr lang="en-US" sz="1800" dirty="0" err="1"/>
              <a:t>DʒI</a:t>
            </a:r>
            <a:r>
              <a:rPr lang="en-US" sz="1800" dirty="0"/>
              <a:t> –p</a:t>
            </a:r>
          </a:p>
          <a:p>
            <a:pPr marL="457200" lvl="1" indent="0">
              <a:buNone/>
            </a:pPr>
            <a:r>
              <a:rPr lang="en-US" sz="1800" b="1" dirty="0" smtClean="0"/>
              <a:t>which </a:t>
            </a:r>
            <a:r>
              <a:rPr lang="en-US" sz="1800" b="1" dirty="0"/>
              <a:t>-</a:t>
            </a:r>
            <a:r>
              <a:rPr lang="en-US" sz="1800" b="1" dirty="0" err="1"/>
              <a:t>loc</a:t>
            </a:r>
            <a:r>
              <a:rPr lang="en-US" sz="1800" b="1" dirty="0"/>
              <a:t>    </a:t>
            </a:r>
            <a:r>
              <a:rPr lang="en-US" sz="1800" dirty="0"/>
              <a:t>	</a:t>
            </a:r>
            <a:r>
              <a:rPr lang="en-US" sz="1800" dirty="0" err="1"/>
              <a:t>look.for</a:t>
            </a:r>
            <a:r>
              <a:rPr lang="en-US" sz="1800" dirty="0"/>
              <a:t> -intent -</a:t>
            </a:r>
            <a:r>
              <a:rPr lang="en-US" sz="1800" dirty="0" err="1"/>
              <a:t>fut</a:t>
            </a:r>
            <a:r>
              <a:rPr lang="en-US" sz="1800" dirty="0"/>
              <a:t> -</a:t>
            </a:r>
            <a:r>
              <a:rPr lang="en-US" sz="1800" dirty="0" smtClean="0"/>
              <a:t>1pl.in</a:t>
            </a:r>
            <a:endParaRPr lang="en-US" sz="1800" dirty="0"/>
          </a:p>
          <a:p>
            <a:pPr marL="457200" lvl="1" indent="0">
              <a:buNone/>
            </a:pPr>
            <a:r>
              <a:rPr lang="en-US" sz="1800" dirty="0"/>
              <a:t>Where will we go to look?</a:t>
            </a:r>
          </a:p>
          <a:p>
            <a:pPr marL="0" indent="0">
              <a:buNone/>
            </a:pPr>
            <a:r>
              <a:rPr lang="en-US" dirty="0"/>
              <a:t>But the proportions are </a:t>
            </a:r>
            <a:r>
              <a:rPr lang="en-US" dirty="0" smtClean="0"/>
              <a:t>different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8373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dative also has locative readings</a:t>
            </a:r>
          </a:p>
          <a:p>
            <a:pPr marL="457200" lvl="1" indent="0">
              <a:buNone/>
            </a:pPr>
            <a:r>
              <a:rPr lang="en-US" sz="1700" dirty="0" err="1" smtClean="0"/>
              <a:t>Alŋe</a:t>
            </a:r>
            <a:r>
              <a:rPr lang="en-US" sz="1700" dirty="0" err="1"/>
              <a:t>ːj</a:t>
            </a:r>
            <a:r>
              <a:rPr lang="en-US" sz="1700" dirty="0"/>
              <a:t> </a:t>
            </a:r>
            <a:r>
              <a:rPr lang="en-US" sz="1700" dirty="0" err="1" smtClean="0"/>
              <a:t>atlan</a:t>
            </a:r>
            <a:r>
              <a:rPr lang="en-US" sz="1700" dirty="0" smtClean="0"/>
              <a:t>               	</a:t>
            </a:r>
            <a:r>
              <a:rPr lang="en-US" sz="1700" dirty="0" err="1" smtClean="0"/>
              <a:t>bisin</a:t>
            </a:r>
            <a:r>
              <a:rPr lang="en-US" sz="1700" dirty="0" smtClean="0"/>
              <a:t>               </a:t>
            </a:r>
            <a:r>
              <a:rPr lang="en-US" sz="1700" dirty="0" err="1" smtClean="0"/>
              <a:t>tarak</a:t>
            </a:r>
            <a:r>
              <a:rPr lang="en-US" sz="1700" dirty="0" smtClean="0"/>
              <a:t> </a:t>
            </a:r>
            <a:r>
              <a:rPr lang="en-US" sz="1700" dirty="0" err="1"/>
              <a:t>goːŋiten</a:t>
            </a:r>
            <a:r>
              <a:rPr lang="en-US" sz="1700" dirty="0"/>
              <a:t>        </a:t>
            </a:r>
            <a:r>
              <a:rPr lang="en-US" sz="1700" dirty="0" smtClean="0"/>
              <a:t>     </a:t>
            </a:r>
            <a:r>
              <a:rPr lang="en-US" sz="1700" dirty="0" err="1" smtClean="0"/>
              <a:t>čụlbańa</a:t>
            </a:r>
            <a:r>
              <a:rPr lang="en-US" sz="1700" dirty="0" smtClean="0"/>
              <a:t>    </a:t>
            </a:r>
            <a:r>
              <a:rPr lang="en-US" sz="1700" dirty="0" err="1" smtClean="0"/>
              <a:t>dʒụ</a:t>
            </a:r>
            <a:r>
              <a:rPr lang="en-US" sz="1700" dirty="0" err="1"/>
              <a:t>ː</a:t>
            </a:r>
            <a:r>
              <a:rPr lang="en-US" sz="1700" dirty="0" err="1" smtClean="0"/>
              <a:t>kakan</a:t>
            </a:r>
            <a:r>
              <a:rPr lang="en-US" sz="1700" dirty="0" smtClean="0"/>
              <a:t>,</a:t>
            </a:r>
          </a:p>
          <a:p>
            <a:pPr marL="457200" lvl="1" indent="0">
              <a:buNone/>
            </a:pPr>
            <a:r>
              <a:rPr lang="en-US" sz="1700" dirty="0" err="1" smtClean="0"/>
              <a:t>Alŋe</a:t>
            </a:r>
            <a:r>
              <a:rPr lang="en-US" sz="1700" dirty="0" err="1"/>
              <a:t>ːj</a:t>
            </a:r>
            <a:r>
              <a:rPr lang="en-US" sz="1700" dirty="0"/>
              <a:t> hat  -(</a:t>
            </a:r>
            <a:r>
              <a:rPr lang="en-US" sz="1700" dirty="0" err="1"/>
              <a:t>dU</a:t>
            </a:r>
            <a:r>
              <a:rPr lang="en-US" sz="1700" dirty="0"/>
              <a:t>)LE -n(I)     </a:t>
            </a:r>
            <a:r>
              <a:rPr lang="en-US" sz="1700" dirty="0" smtClean="0"/>
              <a:t> bi </a:t>
            </a:r>
            <a:r>
              <a:rPr lang="en-US" sz="1700" dirty="0"/>
              <a:t>-RI  -n(I)     </a:t>
            </a:r>
            <a:r>
              <a:rPr lang="en-US" sz="1700" dirty="0" err="1"/>
              <a:t>tarak</a:t>
            </a:r>
            <a:r>
              <a:rPr lang="en-US" sz="1700" dirty="0"/>
              <a:t> </a:t>
            </a:r>
            <a:r>
              <a:rPr lang="en-US" sz="1700" dirty="0" smtClean="0"/>
              <a:t> </a:t>
            </a:r>
            <a:r>
              <a:rPr lang="en-US" sz="1700" dirty="0" err="1" smtClean="0"/>
              <a:t>go</a:t>
            </a:r>
            <a:r>
              <a:rPr lang="en-US" sz="1700" dirty="0" err="1"/>
              <a:t>ːŋi</a:t>
            </a:r>
            <a:r>
              <a:rPr lang="en-US" sz="1700" dirty="0"/>
              <a:t> -</a:t>
            </a:r>
            <a:r>
              <a:rPr lang="en-US" sz="1700" dirty="0" err="1"/>
              <a:t>tEn</a:t>
            </a:r>
            <a:r>
              <a:rPr lang="en-US" sz="1700" dirty="0"/>
              <a:t>      </a:t>
            </a:r>
            <a:r>
              <a:rPr lang="en-US" sz="1700" dirty="0" smtClean="0"/>
              <a:t>   </a:t>
            </a:r>
            <a:r>
              <a:rPr lang="en-US" sz="1700" dirty="0" err="1" smtClean="0"/>
              <a:t>čụlbańa</a:t>
            </a:r>
            <a:r>
              <a:rPr lang="en-US" sz="1700" dirty="0" smtClean="0"/>
              <a:t>    </a:t>
            </a:r>
            <a:r>
              <a:rPr lang="en-US" sz="1700" dirty="0" err="1" smtClean="0"/>
              <a:t>dʒụ</a:t>
            </a:r>
            <a:r>
              <a:rPr lang="en-US" sz="1700" dirty="0"/>
              <a:t>ː  -</a:t>
            </a:r>
            <a:r>
              <a:rPr lang="en-US" sz="1700" dirty="0" err="1" smtClean="0"/>
              <a:t>kEkEn</a:t>
            </a:r>
            <a:endParaRPr lang="en-US" sz="1700" dirty="0"/>
          </a:p>
          <a:p>
            <a:pPr marL="457200" lvl="1" indent="0">
              <a:buNone/>
            </a:pPr>
            <a:r>
              <a:rPr lang="en-US" sz="1700" dirty="0" err="1" smtClean="0"/>
              <a:t>Alnej</a:t>
            </a:r>
            <a:r>
              <a:rPr lang="en-US" sz="1700" dirty="0" smtClean="0"/>
              <a:t>  </a:t>
            </a:r>
            <a:r>
              <a:rPr lang="en-US" sz="1700" dirty="0"/>
              <a:t>base </a:t>
            </a:r>
            <a:r>
              <a:rPr lang="en-US" sz="1700" dirty="0" smtClean="0"/>
              <a:t>–</a:t>
            </a:r>
            <a:r>
              <a:rPr lang="en-US" sz="1700" dirty="0" err="1" smtClean="0"/>
              <a:t>loc</a:t>
            </a:r>
            <a:r>
              <a:rPr lang="en-US" sz="1700" dirty="0" smtClean="0"/>
              <a:t> -</a:t>
            </a:r>
            <a:r>
              <a:rPr lang="en-US" sz="1700" dirty="0"/>
              <a:t>poss.3sg be -</a:t>
            </a:r>
            <a:r>
              <a:rPr lang="en-US" sz="1700" dirty="0" err="1"/>
              <a:t>pst</a:t>
            </a:r>
            <a:r>
              <a:rPr lang="en-US" sz="1700" dirty="0"/>
              <a:t> -poss.3sg </a:t>
            </a:r>
            <a:r>
              <a:rPr lang="en-US" sz="1700" dirty="0" err="1"/>
              <a:t>dist</a:t>
            </a:r>
            <a:r>
              <a:rPr lang="en-US" sz="1700" dirty="0"/>
              <a:t>  call </a:t>
            </a:r>
            <a:r>
              <a:rPr lang="en-US" sz="1700" dirty="0" smtClean="0"/>
              <a:t>-</a:t>
            </a:r>
            <a:r>
              <a:rPr lang="en-US" sz="1700" dirty="0"/>
              <a:t>poss.3pl </a:t>
            </a:r>
            <a:r>
              <a:rPr lang="en-US" sz="1700" dirty="0" smtClean="0"/>
              <a:t> </a:t>
            </a:r>
            <a:r>
              <a:rPr lang="en-US" sz="1700" dirty="0" err="1" smtClean="0"/>
              <a:t>grue</a:t>
            </a:r>
            <a:r>
              <a:rPr lang="en-US" sz="1700" dirty="0" smtClean="0"/>
              <a:t>       house </a:t>
            </a:r>
            <a:r>
              <a:rPr lang="en-US" sz="1700" dirty="0"/>
              <a:t>-dim  </a:t>
            </a:r>
          </a:p>
          <a:p>
            <a:pPr marL="457200" lvl="1" indent="0">
              <a:buNone/>
            </a:pPr>
            <a:endParaRPr lang="en-US" sz="1700" dirty="0" smtClean="0"/>
          </a:p>
          <a:p>
            <a:pPr marL="457200" lvl="1" indent="0">
              <a:buNone/>
            </a:pPr>
            <a:r>
              <a:rPr lang="en-US" sz="1700" dirty="0" err="1" smtClean="0"/>
              <a:t>Gọldawịčtụ</a:t>
            </a:r>
            <a:r>
              <a:rPr lang="en-US" sz="1700" dirty="0" smtClean="0"/>
              <a:t>.</a:t>
            </a:r>
          </a:p>
          <a:p>
            <a:pPr marL="457200" lvl="1" indent="0">
              <a:buNone/>
            </a:pPr>
            <a:r>
              <a:rPr lang="en-US" sz="1700" dirty="0" err="1" smtClean="0"/>
              <a:t>Gọldawịč</a:t>
            </a:r>
            <a:r>
              <a:rPr lang="en-US" sz="1700" dirty="0" smtClean="0"/>
              <a:t>  </a:t>
            </a:r>
            <a:r>
              <a:rPr lang="en-US" sz="1700" dirty="0"/>
              <a:t>-DU </a:t>
            </a:r>
          </a:p>
          <a:p>
            <a:pPr marL="457200" lvl="1" indent="0">
              <a:buNone/>
            </a:pPr>
            <a:r>
              <a:rPr lang="en-US" sz="1700" b="1" dirty="0" err="1" smtClean="0"/>
              <a:t>Goldawich</a:t>
            </a:r>
            <a:r>
              <a:rPr lang="en-US" sz="1700" b="1" dirty="0" smtClean="0"/>
              <a:t> –</a:t>
            </a:r>
            <a:r>
              <a:rPr lang="en-US" sz="1700" b="1" dirty="0" err="1" smtClean="0"/>
              <a:t>dat</a:t>
            </a:r>
            <a:endParaRPr lang="en-US" sz="1700" b="1" dirty="0" smtClean="0"/>
          </a:p>
          <a:p>
            <a:pPr marL="457200" lvl="1" indent="0">
              <a:buNone/>
            </a:pPr>
            <a:r>
              <a:rPr lang="en-US" sz="1700" dirty="0" smtClean="0"/>
              <a:t>It </a:t>
            </a:r>
            <a:r>
              <a:rPr lang="en-US" sz="1700" dirty="0"/>
              <a:t>was at the base of the volcano </a:t>
            </a:r>
            <a:r>
              <a:rPr lang="en-US" sz="1700" dirty="0" err="1"/>
              <a:t>Alnej</a:t>
            </a:r>
            <a:r>
              <a:rPr lang="en-US" sz="1700" dirty="0"/>
              <a:t>, it is called Green House, on the </a:t>
            </a:r>
            <a:r>
              <a:rPr lang="en-US" sz="1700" dirty="0" err="1"/>
              <a:t>Goldawich</a:t>
            </a:r>
            <a:r>
              <a:rPr lang="en-US" sz="1700" dirty="0"/>
              <a:t>.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1776544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Polipredicatives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sim</a:t>
            </a:r>
            <a:r>
              <a:rPr lang="ru-RU" dirty="0"/>
              <a:t>, </a:t>
            </a:r>
            <a:r>
              <a:rPr lang="ru-RU" dirty="0" err="1"/>
              <a:t>mult</a:t>
            </a:r>
            <a:r>
              <a:rPr lang="ru-RU" dirty="0"/>
              <a:t>, </a:t>
            </a:r>
            <a:r>
              <a:rPr lang="ru-RU" dirty="0" err="1"/>
              <a:t>ant</a:t>
            </a:r>
            <a:r>
              <a:rPr lang="ru-RU" dirty="0"/>
              <a:t>, </a:t>
            </a:r>
            <a:r>
              <a:rPr lang="ru-RU" dirty="0" err="1"/>
              <a:t>cond</a:t>
            </a:r>
            <a:r>
              <a:rPr lang="ru-RU" dirty="0"/>
              <a:t> </a:t>
            </a:r>
            <a:r>
              <a:rPr lang="en-US" dirty="0" err="1" smtClean="0"/>
              <a:t>converbs</a:t>
            </a:r>
            <a:r>
              <a:rPr lang="en-US" dirty="0" smtClean="0"/>
              <a:t> are more frequent in </a:t>
            </a:r>
            <a:r>
              <a:rPr lang="en-US" dirty="0" err="1" smtClean="0"/>
              <a:t>Sebjan</a:t>
            </a:r>
            <a:endParaRPr lang="ru-RU" dirty="0"/>
          </a:p>
        </p:txBody>
      </p:sp>
      <p:sp>
        <p:nvSpPr>
          <p:cNvPr id="4" name="AutoShape 2" descr="https://lh4.googleusercontent.com/0y23fSJaNtdfGrdpfIn9xgqN4fjWJx45a3jZgaPicspri_xa8h3KjRt53ADVpa8PQqUzjmv2CfvN0Y3pnYWMLd0We1uPody9Ef9ZE4mTZfx5sCMRsnVsUwtrwespucSAd43Bo1HXCso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Изображение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898" y="2889865"/>
            <a:ext cx="6970454" cy="3097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68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Polipredicatives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Average length of a </a:t>
            </a:r>
            <a:r>
              <a:rPr lang="en-US" dirty="0" smtClean="0"/>
              <a:t>sentence:</a:t>
            </a:r>
          </a:p>
          <a:p>
            <a:pPr lvl="1"/>
            <a:r>
              <a:rPr lang="hr-HR" dirty="0" err="1" smtClean="0"/>
              <a:t>Sebjan</a:t>
            </a:r>
            <a:r>
              <a:rPr lang="hr-HR" dirty="0"/>
              <a:t>: </a:t>
            </a:r>
            <a:r>
              <a:rPr lang="hr-HR" dirty="0" smtClean="0"/>
              <a:t>6.27</a:t>
            </a:r>
          </a:p>
          <a:p>
            <a:pPr lvl="1"/>
            <a:r>
              <a:rPr lang="en-US" dirty="0" smtClean="0"/>
              <a:t>Kamchatka</a:t>
            </a:r>
            <a:r>
              <a:rPr lang="en-US" dirty="0"/>
              <a:t>: </a:t>
            </a:r>
            <a:r>
              <a:rPr lang="en-US" dirty="0" smtClean="0"/>
              <a:t>5.99</a:t>
            </a:r>
          </a:p>
          <a:p>
            <a:r>
              <a:rPr lang="en-US" dirty="0"/>
              <a:t>Average number of verbs in a </a:t>
            </a:r>
            <a:r>
              <a:rPr lang="en-US" dirty="0" smtClean="0"/>
              <a:t>sentence:</a:t>
            </a:r>
          </a:p>
          <a:p>
            <a:pPr lvl="1"/>
            <a:r>
              <a:rPr lang="hr-HR" dirty="0" err="1" smtClean="0"/>
              <a:t>Sebjan</a:t>
            </a:r>
            <a:r>
              <a:rPr lang="hr-HR" dirty="0"/>
              <a:t>: </a:t>
            </a:r>
            <a:r>
              <a:rPr lang="hr-HR" dirty="0" smtClean="0"/>
              <a:t>1.31</a:t>
            </a:r>
          </a:p>
          <a:p>
            <a:pPr lvl="1"/>
            <a:r>
              <a:rPr lang="en-US" dirty="0" smtClean="0"/>
              <a:t>Kamchatka</a:t>
            </a:r>
            <a:r>
              <a:rPr lang="en-US" dirty="0"/>
              <a:t>: </a:t>
            </a:r>
            <a:r>
              <a:rPr lang="en-US" dirty="0" smtClean="0"/>
              <a:t>1.51</a:t>
            </a:r>
          </a:p>
          <a:p>
            <a:r>
              <a:rPr lang="en-US" dirty="0"/>
              <a:t>Average number of verbs in a </a:t>
            </a:r>
            <a:r>
              <a:rPr lang="en-US" dirty="0" err="1"/>
              <a:t>polipr</a:t>
            </a:r>
            <a:r>
              <a:rPr lang="en-US" dirty="0"/>
              <a:t> </a:t>
            </a:r>
            <a:r>
              <a:rPr lang="en-US" dirty="0" smtClean="0"/>
              <a:t>sentence:</a:t>
            </a:r>
          </a:p>
          <a:p>
            <a:pPr lvl="1"/>
            <a:r>
              <a:rPr lang="cs-CZ" dirty="0" err="1" smtClean="0"/>
              <a:t>Sebjan</a:t>
            </a:r>
            <a:r>
              <a:rPr lang="cs-CZ" dirty="0"/>
              <a:t>: </a:t>
            </a:r>
            <a:r>
              <a:rPr lang="cs-CZ" dirty="0" smtClean="0"/>
              <a:t>2.24</a:t>
            </a:r>
          </a:p>
          <a:p>
            <a:pPr lvl="1"/>
            <a:r>
              <a:rPr lang="cs-CZ" dirty="0" err="1" smtClean="0"/>
              <a:t>Kamchatka</a:t>
            </a:r>
            <a:r>
              <a:rPr lang="cs-CZ" dirty="0"/>
              <a:t>: </a:t>
            </a:r>
            <a:r>
              <a:rPr lang="cs-CZ" dirty="0" smtClean="0"/>
              <a:t>2.31</a:t>
            </a:r>
          </a:p>
          <a:p>
            <a:r>
              <a:rPr lang="en-US" dirty="0"/>
              <a:t>Average number of </a:t>
            </a:r>
            <a:r>
              <a:rPr lang="en-US" dirty="0" err="1"/>
              <a:t>conj</a:t>
            </a:r>
            <a:r>
              <a:rPr lang="en-US" dirty="0"/>
              <a:t> in a </a:t>
            </a:r>
            <a:r>
              <a:rPr lang="en-US" dirty="0" err="1"/>
              <a:t>polypr</a:t>
            </a:r>
            <a:r>
              <a:rPr lang="en-US" dirty="0"/>
              <a:t> </a:t>
            </a:r>
            <a:r>
              <a:rPr lang="en-US" dirty="0" smtClean="0"/>
              <a:t>sentence:</a:t>
            </a:r>
          </a:p>
          <a:p>
            <a:pPr lvl="1"/>
            <a:r>
              <a:rPr lang="hr-HR" dirty="0" err="1" smtClean="0"/>
              <a:t>Sebjan</a:t>
            </a:r>
            <a:r>
              <a:rPr lang="hr-HR" dirty="0"/>
              <a:t>: </a:t>
            </a:r>
            <a:r>
              <a:rPr lang="hr-HR" dirty="0" smtClean="0"/>
              <a:t>0.04</a:t>
            </a:r>
          </a:p>
          <a:p>
            <a:pPr lvl="1"/>
            <a:r>
              <a:rPr lang="en-US" dirty="0" smtClean="0"/>
              <a:t>Kamchatka</a:t>
            </a:r>
            <a:r>
              <a:rPr lang="en-US" dirty="0"/>
              <a:t>: 0.10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04901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Loans from Russian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1215 different words in </a:t>
            </a:r>
            <a:r>
              <a:rPr lang="en-US" dirty="0" err="1" smtClean="0"/>
              <a:t>Sebjan</a:t>
            </a:r>
            <a:endParaRPr lang="en-US" dirty="0" smtClean="0"/>
          </a:p>
          <a:p>
            <a:pPr lvl="1"/>
            <a:r>
              <a:rPr lang="en-US" dirty="0" err="1" smtClean="0"/>
              <a:t>stado</a:t>
            </a:r>
            <a:r>
              <a:rPr lang="en-US" dirty="0" smtClean="0"/>
              <a:t> ‘herd’ (not attested in </a:t>
            </a:r>
            <a:r>
              <a:rPr lang="en-US" dirty="0" err="1" smtClean="0"/>
              <a:t>Bystraya</a:t>
            </a:r>
            <a:r>
              <a:rPr lang="en-US" dirty="0" smtClean="0"/>
              <a:t>), other nouns: tent, school, pear, village, town</a:t>
            </a:r>
          </a:p>
          <a:p>
            <a:r>
              <a:rPr lang="en-US" dirty="0" smtClean="0"/>
              <a:t>1381 in Kamchatka</a:t>
            </a:r>
          </a:p>
          <a:p>
            <a:pPr lvl="1"/>
            <a:r>
              <a:rPr lang="en-US" dirty="0" smtClean="0"/>
              <a:t>mostly conjunctions, interjections and adverbs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67402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Inchoative is more frequent in Kamchatka</a:t>
            </a:r>
          </a:p>
          <a:p>
            <a:r>
              <a:rPr lang="ru-RU" dirty="0" err="1" smtClean="0"/>
              <a:t>Alienable</a:t>
            </a:r>
            <a:r>
              <a:rPr lang="ru-RU" dirty="0" smtClean="0"/>
              <a:t> </a:t>
            </a:r>
            <a:r>
              <a:rPr lang="en-US" dirty="0"/>
              <a:t>is more frequent in Kamchatka</a:t>
            </a:r>
            <a:endParaRPr lang="ru-RU" dirty="0"/>
          </a:p>
          <a:p>
            <a:r>
              <a:rPr lang="ru-RU" dirty="0" err="1"/>
              <a:t>Proprietive</a:t>
            </a:r>
            <a:r>
              <a:rPr lang="ru-RU" dirty="0"/>
              <a:t> </a:t>
            </a:r>
            <a:r>
              <a:rPr lang="en-US" dirty="0" smtClean="0"/>
              <a:t>is more frequent in </a:t>
            </a:r>
            <a:r>
              <a:rPr lang="en-US" dirty="0" err="1" smtClean="0"/>
              <a:t>Sebjan</a:t>
            </a:r>
            <a:endParaRPr lang="ru-RU" dirty="0"/>
          </a:p>
          <a:p>
            <a:r>
              <a:rPr lang="ru-RU" dirty="0"/>
              <a:t>–</a:t>
            </a:r>
            <a:r>
              <a:rPr lang="ru-RU" dirty="0" err="1"/>
              <a:t>gida</a:t>
            </a:r>
            <a:r>
              <a:rPr lang="ru-RU" dirty="0"/>
              <a:t> </a:t>
            </a:r>
            <a:r>
              <a:rPr lang="ru-RU" dirty="0" smtClean="0"/>
              <a:t>~</a:t>
            </a:r>
            <a:r>
              <a:rPr lang="en-US" dirty="0" smtClean="0"/>
              <a:t>side</a:t>
            </a:r>
            <a:r>
              <a:rPr lang="ru-RU" dirty="0" smtClean="0"/>
              <a:t>’ </a:t>
            </a:r>
            <a:r>
              <a:rPr lang="en-US" dirty="0" smtClean="0"/>
              <a:t>is more frequent in </a:t>
            </a:r>
            <a:r>
              <a:rPr lang="en-US" dirty="0" err="1" smtClean="0"/>
              <a:t>Sebjan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en-US" dirty="0" smtClean="0"/>
              <a:t>more </a:t>
            </a:r>
            <a:r>
              <a:rPr lang="ru-RU" dirty="0" err="1" smtClean="0"/>
              <a:t>relational</a:t>
            </a:r>
            <a:r>
              <a:rPr lang="ru-RU" dirty="0" smtClean="0"/>
              <a:t> </a:t>
            </a:r>
            <a:r>
              <a:rPr lang="ru-RU" dirty="0" err="1"/>
              <a:t>nouns</a:t>
            </a:r>
            <a:r>
              <a:rPr lang="ru-RU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438869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Noise</a:t>
            </a:r>
          </a:p>
          <a:p>
            <a:pPr lvl="1"/>
            <a:r>
              <a:rPr lang="en-US" dirty="0" smtClean="0"/>
              <a:t>repetitions in speech</a:t>
            </a:r>
          </a:p>
          <a:p>
            <a:pPr lvl="1"/>
            <a:r>
              <a:rPr lang="en-US" dirty="0" smtClean="0"/>
              <a:t>speech errors</a:t>
            </a:r>
          </a:p>
          <a:p>
            <a:pPr lvl="1"/>
            <a:r>
              <a:rPr lang="en-US" dirty="0" smtClean="0"/>
              <a:t>still not found tagging mistakes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0127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transcripts of voice recordings</a:t>
            </a:r>
          </a:p>
          <a:p>
            <a:r>
              <a:rPr lang="en-US" dirty="0" smtClean="0"/>
              <a:t>glossed in Toolbox by hand</a:t>
            </a:r>
          </a:p>
          <a:p>
            <a:r>
              <a:rPr lang="en-US" dirty="0" smtClean="0"/>
              <a:t>no </a:t>
            </a:r>
            <a:r>
              <a:rPr lang="en-US" dirty="0" err="1" smtClean="0"/>
              <a:t>pos</a:t>
            </a:r>
            <a:r>
              <a:rPr lang="en-US" dirty="0" smtClean="0"/>
              <a:t>-tags</a:t>
            </a:r>
          </a:p>
          <a:p>
            <a:r>
              <a:rPr lang="en-US" dirty="0" smtClean="0"/>
              <a:t>~50000 words in </a:t>
            </a:r>
            <a:r>
              <a:rPr lang="en-US" dirty="0" err="1" smtClean="0"/>
              <a:t>Sebjan</a:t>
            </a:r>
            <a:r>
              <a:rPr lang="en-US" dirty="0" smtClean="0"/>
              <a:t>, ~35000 in Kamchatka</a:t>
            </a:r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18992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lists for pairs of morphemes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morphemes differ between two corpora in terms of their ability to follow (or precede) certain other morphemes</a:t>
            </a:r>
          </a:p>
          <a:p>
            <a:r>
              <a:rPr lang="en-US" dirty="0" smtClean="0"/>
              <a:t>LL not applicable</a:t>
            </a:r>
          </a:p>
          <a:p>
            <a:r>
              <a:rPr lang="en-US" dirty="0" smtClean="0"/>
              <a:t>MI not quite comparable between corpora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803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109" y="2531602"/>
            <a:ext cx="8749891" cy="2187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518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differences</a:t>
            </a:r>
          </a:p>
          <a:p>
            <a:r>
              <a:rPr lang="en-US" dirty="0"/>
              <a:t>E</a:t>
            </a:r>
            <a:r>
              <a:rPr lang="en-US" dirty="0" smtClean="0"/>
              <a:t>stablish their sources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5202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 map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(Step 0: prepare the data)</a:t>
            </a:r>
          </a:p>
          <a:p>
            <a:r>
              <a:rPr lang="en-US" dirty="0" smtClean="0"/>
              <a:t>Step 1: perform calculations to find interesting parts</a:t>
            </a:r>
          </a:p>
          <a:p>
            <a:r>
              <a:rPr lang="en-US" dirty="0" smtClean="0"/>
              <a:t>Step 2: look at the data and perform qualitative analysis</a:t>
            </a:r>
          </a:p>
          <a:p>
            <a:r>
              <a:rPr lang="en-US" dirty="0" smtClean="0"/>
              <a:t>Step 3: find the reasons why</a:t>
            </a:r>
          </a:p>
        </p:txBody>
      </p:sp>
    </p:spTree>
    <p:extLst>
      <p:ext uri="{BB962C8B-B14F-4D97-AF65-F5344CB8AC3E}">
        <p14:creationId xmlns:p14="http://schemas.microsoft.com/office/powerpoint/2010/main" val="1734575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Clearing data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correct typos and mistakes</a:t>
            </a:r>
          </a:p>
          <a:p>
            <a:r>
              <a:rPr lang="en-US" dirty="0" smtClean="0"/>
              <a:t>unify glosses</a:t>
            </a:r>
          </a:p>
          <a:p>
            <a:r>
              <a:rPr lang="en-US" dirty="0" smtClean="0"/>
              <a:t>add POS-tags, including Russian and Sakha loans</a:t>
            </a:r>
          </a:p>
          <a:p>
            <a:pPr lvl="1"/>
            <a:r>
              <a:rPr lang="en-US" dirty="0" smtClean="0"/>
              <a:t>tagger based on dictionary entries and morphemes</a:t>
            </a:r>
          </a:p>
          <a:p>
            <a:pPr lvl="1"/>
            <a:r>
              <a:rPr lang="en-US" dirty="0" smtClean="0"/>
              <a:t>some words are not in the dictionary</a:t>
            </a:r>
          </a:p>
          <a:p>
            <a:pPr lvl="1"/>
            <a:r>
              <a:rPr lang="en-US" dirty="0" smtClean="0"/>
              <a:t>still need to improve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38664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already know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Sakha loans in </a:t>
            </a:r>
            <a:r>
              <a:rPr lang="en-US" dirty="0" err="1" smtClean="0"/>
              <a:t>Sebjan</a:t>
            </a:r>
            <a:endParaRPr lang="en-US" dirty="0" smtClean="0"/>
          </a:p>
          <a:p>
            <a:r>
              <a:rPr lang="en-US" dirty="0"/>
              <a:t>WEːČ </a:t>
            </a:r>
            <a:r>
              <a:rPr lang="en-US" dirty="0" smtClean="0"/>
              <a:t>‘</a:t>
            </a:r>
            <a:r>
              <a:rPr lang="en-US" dirty="0" err="1" smtClean="0"/>
              <a:t>gnr</a:t>
            </a:r>
            <a:r>
              <a:rPr lang="en-US" dirty="0" smtClean="0"/>
              <a:t>’ is distinctively </a:t>
            </a:r>
            <a:r>
              <a:rPr lang="en-US" dirty="0" err="1" smtClean="0"/>
              <a:t>Kamchatkian</a:t>
            </a:r>
            <a:endParaRPr lang="en-US" dirty="0"/>
          </a:p>
          <a:p>
            <a:r>
              <a:rPr lang="en-US" dirty="0"/>
              <a:t>Gr(E) </a:t>
            </a:r>
            <a:r>
              <a:rPr lang="en-US" dirty="0" smtClean="0"/>
              <a:t>‘</a:t>
            </a:r>
            <a:r>
              <a:rPr lang="en-US" dirty="0" err="1" smtClean="0"/>
              <a:t>hab</a:t>
            </a:r>
            <a:r>
              <a:rPr lang="en-US" dirty="0" smtClean="0"/>
              <a:t>’ is </a:t>
            </a:r>
            <a:r>
              <a:rPr lang="en-US" dirty="0" err="1" smtClean="0"/>
              <a:t>dictinctively</a:t>
            </a:r>
            <a:r>
              <a:rPr lang="en-US" dirty="0" smtClean="0"/>
              <a:t> </a:t>
            </a:r>
            <a:r>
              <a:rPr lang="en-US" dirty="0" err="1" smtClean="0"/>
              <a:t>Sebjanian</a:t>
            </a:r>
            <a:endParaRPr lang="en-US" dirty="0" smtClean="0"/>
          </a:p>
          <a:p>
            <a:r>
              <a:rPr lang="en-US" dirty="0" smtClean="0"/>
              <a:t>1pl.ex found in Kamchatka only</a:t>
            </a:r>
          </a:p>
          <a:p>
            <a:pPr lvl="1"/>
            <a:r>
              <a:rPr lang="en-US" dirty="0" err="1" smtClean="0"/>
              <a:t>clusivity</a:t>
            </a:r>
            <a:r>
              <a:rPr lang="en-US" dirty="0" smtClean="0"/>
              <a:t> disappeared in </a:t>
            </a:r>
            <a:r>
              <a:rPr lang="en-US" dirty="0" err="1" smtClean="0"/>
              <a:t>Sebjan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9658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lists for morphemes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morpheme = (morpheme, gloss, </a:t>
            </a:r>
            <a:r>
              <a:rPr lang="en-US" dirty="0" err="1" smtClean="0"/>
              <a:t>pos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several morphemes look alike;</a:t>
            </a:r>
          </a:p>
          <a:p>
            <a:pPr lvl="1"/>
            <a:r>
              <a:rPr lang="en-US" dirty="0" smtClean="0"/>
              <a:t>several morphemes go with both </a:t>
            </a:r>
            <a:r>
              <a:rPr lang="en-US" dirty="0" err="1" smtClean="0"/>
              <a:t>nominals</a:t>
            </a:r>
            <a:r>
              <a:rPr lang="en-US" dirty="0" smtClean="0"/>
              <a:t> and verbs</a:t>
            </a:r>
          </a:p>
          <a:p>
            <a:r>
              <a:rPr lang="en-US" dirty="0" smtClean="0"/>
              <a:t>calculate frequencies</a:t>
            </a:r>
          </a:p>
          <a:p>
            <a:r>
              <a:rPr lang="en-US" dirty="0" smtClean="0"/>
              <a:t>calculate Log-likelihood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Rayson</a:t>
            </a:r>
            <a:r>
              <a:rPr lang="en-US" dirty="0" smtClean="0"/>
              <a:t>, Garside, 2000)</a:t>
            </a:r>
            <a:endParaRPr lang="ru-RU" dirty="0" smtClean="0"/>
          </a:p>
          <a:p>
            <a:pPr marL="457200" lvl="1" indent="0">
              <a:buNone/>
            </a:pPr>
            <a:endParaRPr lang="ru-RU" dirty="0"/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065" y="4691063"/>
            <a:ext cx="2692400" cy="1485900"/>
          </a:xfrm>
          <a:prstGeom prst="rect">
            <a:avLst/>
          </a:prstGeom>
        </p:spPr>
      </p:pic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7880" y="4887913"/>
            <a:ext cx="4102100" cy="1092200"/>
          </a:xfrm>
          <a:prstGeom prst="rect">
            <a:avLst/>
          </a:prstGeom>
        </p:spPr>
      </p:pic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480" y="4691063"/>
            <a:ext cx="269240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268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allative</a:t>
            </a:r>
            <a:r>
              <a:rPr lang="en-US" dirty="0" smtClean="0"/>
              <a:t> much more frequent in </a:t>
            </a:r>
            <a:r>
              <a:rPr lang="en-US" dirty="0" err="1" smtClean="0"/>
              <a:t>Bystraja</a:t>
            </a:r>
            <a:r>
              <a:rPr lang="en-US" dirty="0" smtClean="0"/>
              <a:t> (LL 360)</a:t>
            </a:r>
          </a:p>
          <a:p>
            <a:r>
              <a:rPr lang="en-US" dirty="0" smtClean="0"/>
              <a:t>locative </a:t>
            </a:r>
            <a:r>
              <a:rPr lang="en-US" dirty="0" smtClean="0"/>
              <a:t>much more frequent </a:t>
            </a:r>
            <a:r>
              <a:rPr lang="en-US" smtClean="0"/>
              <a:t>in Kamchatka </a:t>
            </a:r>
            <a:r>
              <a:rPr lang="en-US" smtClean="0"/>
              <a:t>(LL </a:t>
            </a:r>
            <a:r>
              <a:rPr lang="en-US" dirty="0" smtClean="0"/>
              <a:t>63)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+ dative</a:t>
            </a:r>
          </a:p>
        </p:txBody>
      </p:sp>
    </p:spTree>
    <p:extLst>
      <p:ext uri="{BB962C8B-B14F-4D97-AF65-F5344CB8AC3E}">
        <p14:creationId xmlns:p14="http://schemas.microsoft.com/office/powerpoint/2010/main" val="17513781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2210</TotalTime>
  <Words>537</Words>
  <Application>Microsoft Macintosh PowerPoint</Application>
  <PresentationFormat>Экран (4:3)</PresentationFormat>
  <Paragraphs>142</Paragraphs>
  <Slides>20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Thème Office</vt:lpstr>
      <vt:lpstr>Dialectal differentiation of Even</vt:lpstr>
      <vt:lpstr>Corpora</vt:lpstr>
      <vt:lpstr>Corpora</vt:lpstr>
      <vt:lpstr>Objectives</vt:lpstr>
      <vt:lpstr>Road map</vt:lpstr>
      <vt:lpstr>Clearing data</vt:lpstr>
      <vt:lpstr>What we already know</vt:lpstr>
      <vt:lpstr>Frequency lists for morphemes</vt:lpstr>
      <vt:lpstr>Cases</vt:lpstr>
      <vt:lpstr>Motion</vt:lpstr>
      <vt:lpstr>Motion</vt:lpstr>
      <vt:lpstr>Motion</vt:lpstr>
      <vt:lpstr>Motion</vt:lpstr>
      <vt:lpstr>Motion</vt:lpstr>
      <vt:lpstr>Polipredicatives</vt:lpstr>
      <vt:lpstr>Polipredicatives</vt:lpstr>
      <vt:lpstr>Loans from Russian</vt:lpstr>
      <vt:lpstr>Random</vt:lpstr>
      <vt:lpstr>Problems</vt:lpstr>
      <vt:lpstr>Frequency lists for pairs of morphemes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Brigitte</dc:creator>
  <cp:lastModifiedBy>Пользователь Microsoft Office</cp:lastModifiedBy>
  <cp:revision>34</cp:revision>
  <dcterms:created xsi:type="dcterms:W3CDTF">2017-10-26T07:55:01Z</dcterms:created>
  <dcterms:modified xsi:type="dcterms:W3CDTF">2017-12-07T15:30:09Z</dcterms:modified>
</cp:coreProperties>
</file>